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2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4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  <p:sldMasterId id="2147483706" r:id="rId2"/>
  </p:sldMasterIdLst>
  <p:notesMasterIdLst>
    <p:notesMasterId r:id="rId7"/>
  </p:notesMasterIdLst>
  <p:handoutMasterIdLst>
    <p:handoutMasterId r:id="rId8"/>
  </p:handoutMasterIdLst>
  <p:sldIdLst>
    <p:sldId id="444" r:id="rId3"/>
    <p:sldId id="260" r:id="rId4"/>
    <p:sldId id="449" r:id="rId5"/>
    <p:sldId id="450" r:id="rId6"/>
  </p:sldIdLst>
  <p:sldSz cx="9144000" cy="6858000" type="screen4x3"/>
  <p:notesSz cx="6808788" cy="9940925"/>
  <p:embeddedFontLst>
    <p:embeddedFont>
      <p:font typeface="Ebrima" panose="02000000000000000000" pitchFamily="2" charset="0"/>
      <p:regular r:id="rId9"/>
      <p:bold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CC"/>
    <a:srgbClr val="F4EBE6"/>
    <a:srgbClr val="D2AF9C"/>
    <a:srgbClr val="BC886A"/>
    <a:srgbClr val="A56039"/>
    <a:srgbClr val="8F3807"/>
    <a:srgbClr val="761302"/>
    <a:srgbClr val="EAF2ED"/>
    <a:srgbClr val="ACCBB9"/>
    <a:srgbClr val="82B1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1" autoAdjust="0"/>
    <p:restoredTop sz="87967" autoAdjust="0"/>
  </p:normalViewPr>
  <p:slideViewPr>
    <p:cSldViewPr snapToGrid="0">
      <p:cViewPr varScale="1">
        <p:scale>
          <a:sx n="91" d="100"/>
          <a:sy n="91" d="100"/>
        </p:scale>
        <p:origin x="84" y="210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8"/>
    </p:cViewPr>
  </p:sorterViewPr>
  <p:notesViewPr>
    <p:cSldViewPr snapToGrid="0">
      <p:cViewPr varScale="1">
        <p:scale>
          <a:sx n="117" d="100"/>
          <a:sy n="117" d="100"/>
        </p:scale>
        <p:origin x="33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3.fntdata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E8843-A7C4-432A-9F08-16396B59A19A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C6CFA-711A-479C-88D9-264F221DC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28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CDB66-C0F6-45B6-BFF5-4575694EFB28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DFC79-30DA-484F-85C8-36E39718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8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DFC79-30DA-484F-85C8-36E3971802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818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 bIns="1224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rgbClr val="0092CC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482001"/>
            <a:ext cx="9143999" cy="1656000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5440855"/>
            <a:ext cx="8408379" cy="288000"/>
          </a:xfrm>
          <a:noFill/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>
          <a:xfrm>
            <a:off x="5595508" y="485184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954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3769606-EA3E-4A58-BF76-C1E6D965B4DE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noFill/>
        </p:spPr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7807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2"/>
            <a:ext cx="9144000" cy="6857999"/>
          </a:xfrm>
          <a:solidFill>
            <a:schemeClr val="bg1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buClr>
                <a:schemeClr val="bg1"/>
              </a:buClr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315A83-D989-4C4B-9E6D-F8CD3F5D9665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3373" y="371958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6720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D1422152-F167-490A-BC41-A1C12C2B33C0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228545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8662C53-75C3-4E38-95EE-0E375EE64E3D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535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r>
              <a:rPr lang="en-GB" noProof="0" dirty="0"/>
              <a:t>Tel.: +xx</a:t>
            </a:r>
            <a:br>
              <a:rPr lang="en-GB" noProof="0" dirty="0"/>
            </a:br>
            <a:r>
              <a:rPr lang="en-GB" noProof="0" dirty="0"/>
              <a:t>Fax: +xx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rgbClr val="0092CC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48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0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B028D3C8-6BDC-4FFE-92F7-06F63D5BCD57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1939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743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" y="4482002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8026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3CD45081-9B38-4EBB-9DA6-8CB20C6347B9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6529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22B62F06-5FFD-419C-BCA3-C3A25993B451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6763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F2A403-4B98-4709-B660-38D7E2AE360D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9924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772EB67-C59E-4422-A287-9974ADD775AA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530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0EAA4873-F658-472F-948C-B56254511B1E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824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0845C5F-D8B0-436D-865C-093E716BBE8C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99778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152C8865-3805-42D0-A4A5-27D69A40D400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79594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437B811D-D9D1-4EEC-8949-C19847B4398D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56257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6ED55776-8C6E-448C-A1BD-1EBE3A3F381F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56194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4D5996-CB2B-4D68-9E9E-A7DAD6615AA1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4080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305239-15FA-418E-8143-CBE72969FDA6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6219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D393D99E-B0D4-4F6E-AC58-7AAFA3333081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4953138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3E3FC188-9FE5-4F4B-8C5F-72BCFEF4B36F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91837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9599B116-9ABC-4FD0-B6EC-F81E4AB5DB43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6334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828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607C41D-D762-4B25-9A38-DB5BE2306D98}" type="datetime1">
              <a:rPr lang="en-GB" smtClean="0">
                <a:solidFill>
                  <a:prstClr val="black"/>
                </a:solidFill>
              </a:rPr>
              <a:t>17/07/2019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Training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59999" y="6293648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0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249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C33839ED-9CA3-44A5-999D-AD00E5B24906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219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38A2B6BE-B60C-4D71-A194-97B9D5FCD5E4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469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F7450FFF-47CB-4AA4-9C57-15CFF4DA7107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0733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04F4394-C911-4FEF-85FE-DD5769F24EFF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49456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22FAA8C-EE82-4263-81DC-B99F6F5C572B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7715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6418821-6FC2-4254-9747-9EB3A466C833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6228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59999" y="36761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/>
              <a:t>Click to edit </a:t>
            </a:r>
            <a:br>
              <a:rPr lang="en-GB" noProof="0"/>
            </a:br>
            <a:r>
              <a:rPr lang="en-GB" noProof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59999" y="180762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359999" y="658820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09D1EF4E-A0C9-456D-BAFE-72AA4D7DB082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044744" y="658820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62325" y="658820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6803373" y="379578"/>
            <a:ext cx="1976400" cy="69480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266350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62" r:id="rId2"/>
    <p:sldLayoutId id="2147483664" r:id="rId3"/>
    <p:sldLayoutId id="2147483686" r:id="rId4"/>
    <p:sldLayoutId id="2147483687" r:id="rId5"/>
    <p:sldLayoutId id="2147483688" r:id="rId6"/>
    <p:sldLayoutId id="2147483670" r:id="rId7"/>
    <p:sldLayoutId id="2147483690" r:id="rId8"/>
    <p:sldLayoutId id="2147483671" r:id="rId9"/>
    <p:sldLayoutId id="2147483685" r:id="rId10"/>
    <p:sldLayoutId id="2147483676" r:id="rId11"/>
    <p:sldLayoutId id="2147483725" r:id="rId12"/>
    <p:sldLayoutId id="2147483666" r:id="rId13"/>
    <p:sldLayoutId id="2147483684" r:id="rId14"/>
    <p:sldLayoutId id="2147483730" r:id="rId15"/>
    <p:sldLayoutId id="214748373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92CC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tx1"/>
        </a:buClr>
        <a:buSzPct val="80000"/>
        <a:buFontTx/>
        <a:buNone/>
        <a:defRPr sz="1400" b="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360363" indent="-179388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9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939" userDrawn="1">
          <p15:clr>
            <a:srgbClr val="F26B43"/>
          </p15:clr>
        </p15:guide>
        <p15:guide id="7" pos="28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59999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0145B432-CECA-49D9-9C4F-ED4489295F5D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238844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26" r:id="rId12"/>
    <p:sldLayoutId id="2147483719" r:id="rId13"/>
    <p:sldLayoutId id="2147483720" r:id="rId14"/>
    <p:sldLayoutId id="2147483727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821" userDrawn="1">
          <p15:clr>
            <a:srgbClr val="F26B43"/>
          </p15:clr>
        </p15:guide>
        <p15:guide id="7" pos="29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9999" y="1390454"/>
            <a:ext cx="8424001" cy="4806711"/>
          </a:xfrm>
        </p:spPr>
        <p:txBody>
          <a:bodyPr/>
          <a:lstStyle/>
          <a:p>
            <a:r>
              <a:rPr lang="en-GB" sz="2000" dirty="0"/>
              <a:t>Group work: </a:t>
            </a:r>
            <a:r>
              <a:rPr lang="en-US" sz="2000" dirty="0"/>
              <a:t>Assess HWF data availability, quality, gaps and limitations</a:t>
            </a:r>
            <a:endParaRPr lang="en-GB" sz="2000" dirty="0"/>
          </a:p>
          <a:p>
            <a:r>
              <a:rPr lang="en-GB" sz="2000" dirty="0"/>
              <a:t>Objectives: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Assess HRHIS </a:t>
            </a:r>
            <a:r>
              <a:rPr lang="en-US" sz="2000" dirty="0"/>
              <a:t>strength, weaknesses, opportunities and threats (SWOT analysis) including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Identify HWF data sources and stakeholders</a:t>
            </a:r>
          </a:p>
          <a:p>
            <a:endParaRPr lang="en-GB" sz="2000" dirty="0"/>
          </a:p>
          <a:p>
            <a:r>
              <a:rPr lang="en-GB" sz="2000" dirty="0"/>
              <a:t>Five groups with chairman and rapporteur</a:t>
            </a:r>
          </a:p>
          <a:p>
            <a:endParaRPr lang="en-GB" sz="2000" dirty="0"/>
          </a:p>
          <a:p>
            <a:pPr marL="342900" indent="-342900">
              <a:buFontTx/>
              <a:buChar char="-"/>
            </a:pPr>
            <a:endParaRPr lang="en-GB" sz="2000" dirty="0"/>
          </a:p>
          <a:p>
            <a:pPr marL="342900" indent="-342900">
              <a:buFontTx/>
              <a:buChar char="-"/>
            </a:pPr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</a:t>
            </a:fld>
            <a:endParaRPr lang="en-GB" noProof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exercise - instructions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7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51520" y="1628800"/>
          <a:ext cx="8640960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127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933148-963E-4CEA-81DD-47B293E6C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Identify different sources for data across the spectrum of health </a:t>
            </a:r>
            <a:r>
              <a:rPr lang="en-US" sz="1800" dirty="0" err="1"/>
              <a:t>labour</a:t>
            </a:r>
            <a:r>
              <a:rPr lang="en-US" sz="1800" dirty="0"/>
              <a:t> market framework, including: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HWF stock and distribution indicators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HWF education and production indicators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HWF financing and remuneration indicators</a:t>
            </a:r>
          </a:p>
          <a:p>
            <a:pPr marL="285750" indent="-285750">
              <a:buFontTx/>
              <a:buChar char="-"/>
            </a:pPr>
            <a:r>
              <a:rPr lang="en-US" sz="1800" dirty="0"/>
              <a:t>Health </a:t>
            </a:r>
            <a:r>
              <a:rPr lang="en-US" sz="1800" dirty="0" err="1"/>
              <a:t>labour</a:t>
            </a:r>
            <a:r>
              <a:rPr lang="en-US" sz="1800" dirty="0"/>
              <a:t> market flows e.g. entries, exits, migration indicators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A45FF-1245-482E-AAD1-B85CA8611E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CCD355-E3A9-4059-B7AC-3B4BC28A6B2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9F6203-AA32-4089-AFB0-D9D82920308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E31210E-12BF-4863-8B42-4AB0012D5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</a:t>
            </a:r>
          </a:p>
        </p:txBody>
      </p:sp>
    </p:spTree>
    <p:extLst>
      <p:ext uri="{BB962C8B-B14F-4D97-AF65-F5344CB8AC3E}">
        <p14:creationId xmlns:p14="http://schemas.microsoft.com/office/powerpoint/2010/main" val="362484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985268"/>
              </p:ext>
            </p:extLst>
          </p:nvPr>
        </p:nvGraphicFramePr>
        <p:xfrm>
          <a:off x="360363" y="1800225"/>
          <a:ext cx="820196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987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2C06ED-2423-4532-9F2C-EAC6443A75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544130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WHO PPT color scheme 2016">
        <a:dk1>
          <a:sysClr val="windowText" lastClr="000000"/>
        </a:dk1>
        <a:lt1>
          <a:sysClr val="window" lastClr="FFFFFF"/>
        </a:lt1>
        <a:dk2>
          <a:srgbClr val="009CDE"/>
        </a:dk2>
        <a:lt2>
          <a:srgbClr val="F3F3F3"/>
        </a:lt2>
        <a:accent1>
          <a:srgbClr val="009CDE"/>
        </a:accent1>
        <a:accent2>
          <a:srgbClr val="183C5C"/>
        </a:accent2>
        <a:accent3>
          <a:srgbClr val="66C4EB"/>
        </a:accent3>
        <a:accent4>
          <a:srgbClr val="9B9B9B"/>
        </a:accent4>
        <a:accent5>
          <a:srgbClr val="CCEBF8"/>
        </a:accent5>
        <a:accent6>
          <a:srgbClr val="C9C9C9"/>
        </a:accent6>
        <a:hlink>
          <a:srgbClr val="009CDE"/>
        </a:hlink>
        <a:folHlink>
          <a:srgbClr val="B2B2B2"/>
        </a:folHlink>
      </a:clrScheme>
    </a:extraClrScheme>
  </a:extraClrSchemeLst>
  <a:custClrLst>
    <a:custClr name="WHO Blue">
      <a:srgbClr val="009CDE"/>
    </a:custClr>
    <a:custClr name="blank">
      <a:srgbClr val="FFFFFF"/>
    </a:custClr>
    <a:custClr name="blank">
      <a:srgbClr val="FFFFFF"/>
    </a:custClr>
    <a:custClr name="blank">
      <a:srgbClr val="FFFFFF"/>
    </a:custClr>
    <a:custClr name="WHO Indigo 01">
      <a:srgbClr val="09164D"/>
    </a:custClr>
    <a:custClr name="WHO Indigo 02">
      <a:srgbClr val="1A4164"/>
    </a:custClr>
    <a:custClr name="WHO Indigo 03">
      <a:srgbClr val="486783"/>
    </a:custClr>
    <a:custClr name="WHO Indigo 04">
      <a:srgbClr val="768DA2"/>
    </a:custClr>
    <a:custClr name="WHO Indigo 05">
      <a:srgbClr val="A3B3C1"/>
    </a:custClr>
    <a:custClr name="WHO Indigo 06">
      <a:srgbClr val="E8ECEF"/>
    </a:custClr>
    <a:custClr name="WHO Grey 01">
      <a:srgbClr val="9B9B9B"/>
    </a:custClr>
    <a:custClr name="WHO Grey 02">
      <a:srgbClr val="C9C9C9"/>
    </a:custClr>
    <a:custClr name="WHO Grey 03">
      <a:srgbClr val="F2F2F2"/>
    </a:custClr>
    <a:custClr name="blank">
      <a:srgbClr val="FFFFFF"/>
    </a:custClr>
    <a:custClr name="WHO Birchgreen 01">
      <a:srgbClr val="29811B"/>
    </a:custClr>
    <a:custClr name="WHO Birchgreen 02">
      <a:srgbClr val="7ABC32"/>
    </a:custClr>
    <a:custClr name="WHO Birchgreen 03">
      <a:srgbClr val="95C95B"/>
    </a:custClr>
    <a:custClr name="WHO Birchgreen 04">
      <a:srgbClr val="AFD784"/>
    </a:custClr>
    <a:custClr name="WHO Birchgreen 05">
      <a:srgbClr val="CAE4AD"/>
    </a:custClr>
    <a:custClr name="WHO Birchgreen 06">
      <a:srgbClr val="F2F8EA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WHO Savannah 01">
      <a:srgbClr val="966100"/>
    </a:custClr>
    <a:custClr name="WHO Savannah 02">
      <a:srgbClr val="AF8100"/>
    </a:custClr>
    <a:custClr name="WHO Savannah 03">
      <a:srgbClr val="BF9A33"/>
    </a:custClr>
    <a:custClr name="WHO Savannah 04">
      <a:srgbClr val="CFB366"/>
    </a:custClr>
    <a:custClr name="WHO Savannah 05">
      <a:srgbClr val="DFCD99"/>
    </a:custClr>
    <a:custClr name="WHO Savannah 06">
      <a:srgbClr val="F7F2E5"/>
    </a:custClr>
    <a:custClr name="WHO Purple 01">
      <a:srgbClr val="761302"/>
    </a:custClr>
    <a:custClr name="WHO Purple 02">
      <a:srgbClr val="8F3807"/>
    </a:custClr>
    <a:custClr name="WHO Purple 03">
      <a:srgbClr val="A56039"/>
    </a:custClr>
    <a:custClr name="blank">
      <a:srgbClr val="FFFFFF"/>
    </a:custClr>
    <a:custClr name="WHO Heat 01">
      <a:srgbClr val="B54606"/>
    </a:custClr>
    <a:custClr name="WHO Heat 02">
      <a:srgbClr val="D46112"/>
    </a:custClr>
    <a:custClr name="WHO Heat 03">
      <a:srgbClr val="DD8141"/>
    </a:custClr>
    <a:custClr name="WHO Heat 04">
      <a:srgbClr val="E5A071"/>
    </a:custClr>
    <a:custClr name="WHO Heat 05">
      <a:srgbClr val="EEC0A0"/>
    </a:custClr>
    <a:custClr name="WHO Heat 06">
      <a:srgbClr val="FBEFE7"/>
    </a:custClr>
    <a:custClr name="WHO Purple 04">
      <a:srgbClr val="BC886A"/>
    </a:custClr>
    <a:custClr name="WHO Purple 05">
      <a:srgbClr val="D2AF9C"/>
    </a:custClr>
    <a:custClr name="WHO Purple 06">
      <a:srgbClr val="F4EBE6"/>
    </a:custClr>
    <a:custClr name="blank">
      <a:srgbClr val="FFFFFF"/>
    </a:custClr>
    <a:custClr name="WHO Wood 01">
      <a:srgbClr val="20521A"/>
    </a:custClr>
    <a:custClr name="WHO Wood 02">
      <a:srgbClr val="2F7D4F"/>
    </a:custClr>
    <a:custClr name="WHO Wood 03">
      <a:srgbClr val="599772"/>
    </a:custClr>
    <a:custClr name="WHO Wood 04">
      <a:srgbClr val="82B195"/>
    </a:custClr>
    <a:custClr name="WHO Wood 05">
      <a:srgbClr val="ACCBB9"/>
    </a:custClr>
    <a:custClr name="WHO Wood 06">
      <a:srgbClr val="EAF2ED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S2XDK6ZE62HX-2102554853-44</_dlc_DocId>
    <_dlc_DocIdUrl xmlns="f89c1f2e-6fad-4ddb-9b8d-2fc90c6c7eef">
      <Url>https://paho.sharepoint.com/_layouts/15/DocIdRedir.aspx?ID=S2XDK6ZE62HX-2102554853-44</Url>
      <Description>S2XDK6ZE62HX-2102554853-44</Description>
    </_dlc_DocIdUrl>
  </documentManagement>
</p:properties>
</file>

<file path=customXml/itemProps1.xml><?xml version="1.0" encoding="utf-8"?>
<ds:datastoreItem xmlns:ds="http://schemas.openxmlformats.org/officeDocument/2006/customXml" ds:itemID="{A06672EC-53C1-429C-98F3-D3A8937D8925}"/>
</file>

<file path=customXml/itemProps2.xml><?xml version="1.0" encoding="utf-8"?>
<ds:datastoreItem xmlns:ds="http://schemas.openxmlformats.org/officeDocument/2006/customXml" ds:itemID="{7D9F9778-7101-4DBD-8156-82AE9B650DE2}"/>
</file>

<file path=customXml/itemProps3.xml><?xml version="1.0" encoding="utf-8"?>
<ds:datastoreItem xmlns:ds="http://schemas.openxmlformats.org/officeDocument/2006/customXml" ds:itemID="{8EB23D79-39E3-4823-87A8-FC288AFBE5EE}"/>
</file>

<file path=customXml/itemProps4.xml><?xml version="1.0" encoding="utf-8"?>
<ds:datastoreItem xmlns:ds="http://schemas.openxmlformats.org/officeDocument/2006/customXml" ds:itemID="{DD1787D5-77A0-43C9-9937-0A4F7526AB5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126</Words>
  <Application>Microsoft Office PowerPoint</Application>
  <PresentationFormat>On-screen Show (4:3)</PresentationFormat>
  <Paragraphs>41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Times New Roman</vt:lpstr>
      <vt:lpstr>Arial</vt:lpstr>
      <vt:lpstr>Ebrima</vt:lpstr>
      <vt:lpstr>Calibri</vt:lpstr>
      <vt:lpstr>Office Theme</vt:lpstr>
      <vt:lpstr>2_Office Theme</vt:lpstr>
      <vt:lpstr>Group exercise - instructions</vt:lpstr>
      <vt:lpstr>Analysis of main strength, weaknesses, opportunities and threats (SWOT analysis) of HRHIS</vt:lpstr>
      <vt:lpstr>Data sources</vt:lpstr>
      <vt:lpstr>Data sources and stakeholders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Benedikt Fischer</dc:creator>
  <cp:lastModifiedBy>SAARES, Aurora</cp:lastModifiedBy>
  <cp:revision>378</cp:revision>
  <cp:lastPrinted>2018-05-17T07:57:04Z</cp:lastPrinted>
  <dcterms:created xsi:type="dcterms:W3CDTF">2016-09-26T17:27:22Z</dcterms:created>
  <dcterms:modified xsi:type="dcterms:W3CDTF">2019-07-17T18:49:43Z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a3d4d9cd-ae45-4834-ac53-76bbad65e45b</vt:lpwstr>
  </property>
</Properties>
</file>