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6.xml" ContentType="application/vnd.openxmlformats-officedocument.presentationml.slideLayout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95" r:id="rId2"/>
  </p:sldMasterIdLst>
  <p:notesMasterIdLst>
    <p:notesMasterId r:id="rId5"/>
  </p:notesMasterIdLst>
  <p:sldIdLst>
    <p:sldId id="258" r:id="rId3"/>
    <p:sldId id="56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ARES, Aurora" initials="SA" lastIdx="1" clrIdx="0">
    <p:extLst>
      <p:ext uri="{19B8F6BF-5375-455C-9EA6-DF929625EA0E}">
        <p15:presenceInfo xmlns:p15="http://schemas.microsoft.com/office/powerpoint/2012/main" userId="S-1-5-21-1446143339-2250552318-1255726049-1940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90" y="9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Relationship Id="rId14" Type="http://schemas.openxmlformats.org/officeDocument/2006/relationships/customXml" Target="../customXml/item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E13BB-7629-49BB-A003-0CC3506A54EC}" type="datetimeFigureOut">
              <a:rPr lang="en-US" smtClean="0"/>
              <a:t>7/17/2019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61AF1-9033-4C4F-A9F6-A8C88792B9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596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on Icon to add picture, then arrange object (send to back)</a:t>
            </a:r>
            <a:br>
              <a:rPr lang="en-GB" noProof="0"/>
            </a:br>
            <a:r>
              <a:rPr lang="en-GB" noProof="0"/>
              <a:t>Change picture either by right mouse click on picture + „change picture“ </a:t>
            </a:r>
            <a:br>
              <a:rPr lang="en-GB" noProof="0"/>
            </a:br>
            <a:r>
              <a:rPr lang="en-GB" noProof="0"/>
              <a:t>or by deleting picture + resetting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3" y="4482006"/>
            <a:ext cx="9143999" cy="1655999"/>
          </a:xfrm>
          <a:solidFill>
            <a:schemeClr val="tx2"/>
          </a:solidFill>
        </p:spPr>
        <p:txBody>
          <a:bodyPr lIns="360000" tIns="360000" rIns="360000" bIns="828000" anchor="b">
            <a:noAutofit/>
          </a:bodyPr>
          <a:lstStyle>
            <a:lvl1pPr marL="0" indent="0" algn="l">
              <a:lnSpc>
                <a:spcPct val="90000"/>
              </a:lnSpc>
              <a:buNone/>
              <a:defRPr sz="2400"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lIns="0"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Name of Author  |  Function | Division | Country </a:t>
            </a:r>
          </a:p>
        </p:txBody>
      </p:sp>
      <p:sp>
        <p:nvSpPr>
          <p:cNvPr id="90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www.who.int</a:t>
            </a:r>
          </a:p>
        </p:txBody>
      </p:sp>
      <p:sp>
        <p:nvSpPr>
          <p:cNvPr id="62" name="Text Placeholder 3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59999" y="5440855"/>
            <a:ext cx="8408379" cy="288000"/>
          </a:xfrm>
        </p:spPr>
        <p:txBody>
          <a:bodyPr lIns="0" rIns="90000">
            <a:noAutofit/>
          </a:bodyPr>
          <a:lstStyle>
            <a:lvl1pPr algn="l">
              <a:defRPr sz="16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Date</a:t>
            </a:r>
          </a:p>
        </p:txBody>
      </p:sp>
      <p:sp>
        <p:nvSpPr>
          <p:cNvPr id="37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90974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Intro large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7"/>
          <p:cNvSpPr>
            <a:spLocks noGrp="1"/>
          </p:cNvSpPr>
          <p:nvPr>
            <p:ph type="dt" sz="half" idx="14"/>
          </p:nvPr>
        </p:nvSpPr>
        <p:spPr bwMode="invGray">
          <a:noFill/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8E8AB2F-2C10-4E2A-BDF7-A4ACD0C2ED3F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5"/>
          </p:nvPr>
        </p:nvSpPr>
        <p:spPr bwMode="invGray">
          <a:noFill/>
        </p:spPr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6"/>
          </p:nvPr>
        </p:nvSpPr>
        <p:spPr bwMode="invGray">
          <a:noFill/>
        </p:spPr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  <a:noFill/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 bwMode="invGray">
          <a:noFill/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/>
          </p:nvPr>
        </p:nvSpPr>
        <p:spPr bwMode="invGray">
          <a:xfrm>
            <a:off x="360000" y="1800000"/>
            <a:ext cx="8419774" cy="4237200"/>
          </a:xfrm>
          <a:noFill/>
        </p:spPr>
        <p:txBody>
          <a:bodyPr lIns="0" tIns="0" rIns="0" bIns="0"/>
          <a:lstStyle>
            <a:lvl1pPr>
              <a:lnSpc>
                <a:spcPct val="110000"/>
              </a:lnSpc>
              <a:defRPr sz="1400" b="1">
                <a:solidFill>
                  <a:schemeClr val="bg2"/>
                </a:solidFill>
                <a:latin typeface="+mn-lt"/>
              </a:defRPr>
            </a:lvl1pPr>
            <a:lvl2pPr>
              <a:lnSpc>
                <a:spcPct val="110000"/>
              </a:lnSpc>
              <a:defRPr sz="1400">
                <a:solidFill>
                  <a:schemeClr val="bg2"/>
                </a:solidFill>
                <a:latin typeface="+mn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115440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Intro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wrap="square" tIns="1980000" bIns="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8"/>
          </p:nvPr>
        </p:nvSpPr>
        <p:spPr bwMode="gray">
          <a:xfrm>
            <a:off x="2" y="1800000"/>
            <a:ext cx="3209925" cy="1649446"/>
          </a:xfrm>
          <a:solidFill>
            <a:schemeClr val="tx2">
              <a:alpha val="90000"/>
            </a:schemeClr>
          </a:solidFill>
        </p:spPr>
        <p:txBody>
          <a:bodyPr lIns="360000" tIns="180000" rIns="360000" bIns="180000">
            <a:noAutofit/>
          </a:bodyPr>
          <a:lstStyle>
            <a:lvl1pPr>
              <a:defRPr sz="2800" b="1">
                <a:solidFill>
                  <a:schemeClr val="bg1"/>
                </a:solidFill>
                <a:latin typeface="+mj-lt"/>
              </a:defRPr>
            </a:lvl1pPr>
            <a:lvl2pPr marL="541338" indent="-274638">
              <a:tabLst>
                <a:tab pos="1614488" algn="l"/>
              </a:tabLst>
              <a:defRPr sz="28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9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0A193FF-C067-4978-8BF0-0C4B94E59312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20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1"/>
          </p:nvPr>
        </p:nvSpPr>
        <p:spPr bwMode="gray"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6804000" y="370800"/>
            <a:ext cx="1976400" cy="6948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 anchor="ctr"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59613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blue n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30"/>
          </p:nvPr>
        </p:nvSpPr>
        <p:spPr bwMode="gray"/>
        <p:txBody>
          <a:bodyPr/>
          <a:lstStyle/>
          <a:p>
            <a:fld id="{E6CAE2F2-BD36-470F-ADBA-C8EF0F9EDA20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1"/>
          </p:nvPr>
        </p:nvSpPr>
        <p:spPr bwMode="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 dirty="0">
              <a:solidFill>
                <a:srgbClr val="F3F3F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gray">
          <a:xfrm>
            <a:off x="359999" y="359999"/>
            <a:ext cx="6120000" cy="720000"/>
          </a:xfrm>
        </p:spPr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28" name="Rectangle 27"/>
          <p:cNvSpPr/>
          <p:nvPr userDrawn="1"/>
        </p:nvSpPr>
        <p:spPr bwMode="gray">
          <a:xfrm>
            <a:off x="360002" y="1800002"/>
            <a:ext cx="4775881" cy="14249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3" hasCustomPrompt="1"/>
          </p:nvPr>
        </p:nvSpPr>
        <p:spPr>
          <a:xfrm>
            <a:off x="359999" y="214368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01</a:t>
            </a:r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34" hasCustomPrompt="1"/>
          </p:nvPr>
        </p:nvSpPr>
        <p:spPr>
          <a:xfrm>
            <a:off x="1280578" y="214368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35" hasCustomPrompt="1"/>
          </p:nvPr>
        </p:nvSpPr>
        <p:spPr>
          <a:xfrm>
            <a:off x="5574552" y="214368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36" name="Text Placeholder 3"/>
          <p:cNvSpPr>
            <a:spLocks noGrp="1"/>
          </p:cNvSpPr>
          <p:nvPr>
            <p:ph type="body" sz="quarter" idx="36" hasCustomPrompt="1"/>
          </p:nvPr>
        </p:nvSpPr>
        <p:spPr>
          <a:xfrm>
            <a:off x="359999" y="287792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02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37" hasCustomPrompt="1"/>
          </p:nvPr>
        </p:nvSpPr>
        <p:spPr>
          <a:xfrm>
            <a:off x="1280578" y="287792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38" hasCustomPrompt="1"/>
          </p:nvPr>
        </p:nvSpPr>
        <p:spPr>
          <a:xfrm>
            <a:off x="5574552" y="287792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39" hasCustomPrompt="1"/>
          </p:nvPr>
        </p:nvSpPr>
        <p:spPr>
          <a:xfrm>
            <a:off x="359999" y="361217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03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40" hasCustomPrompt="1"/>
          </p:nvPr>
        </p:nvSpPr>
        <p:spPr>
          <a:xfrm>
            <a:off x="1280578" y="361217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41" hasCustomPrompt="1"/>
          </p:nvPr>
        </p:nvSpPr>
        <p:spPr>
          <a:xfrm>
            <a:off x="5574552" y="361217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42" hasCustomPrompt="1"/>
          </p:nvPr>
        </p:nvSpPr>
        <p:spPr>
          <a:xfrm>
            <a:off x="359999" y="4346418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04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43" hasCustomPrompt="1"/>
          </p:nvPr>
        </p:nvSpPr>
        <p:spPr>
          <a:xfrm>
            <a:off x="1280578" y="4346418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44" hasCustomPrompt="1"/>
          </p:nvPr>
        </p:nvSpPr>
        <p:spPr>
          <a:xfrm>
            <a:off x="5574552" y="4346418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45" hasCustomPrompt="1"/>
          </p:nvPr>
        </p:nvSpPr>
        <p:spPr>
          <a:xfrm>
            <a:off x="359999" y="5080663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05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46" hasCustomPrompt="1"/>
          </p:nvPr>
        </p:nvSpPr>
        <p:spPr>
          <a:xfrm>
            <a:off x="1280578" y="5080663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47" hasCustomPrompt="1"/>
          </p:nvPr>
        </p:nvSpPr>
        <p:spPr>
          <a:xfrm>
            <a:off x="5574552" y="5080663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48" hasCustomPrompt="1"/>
          </p:nvPr>
        </p:nvSpPr>
        <p:spPr>
          <a:xfrm>
            <a:off x="359999" y="5814910"/>
            <a:ext cx="741363" cy="396000"/>
          </a:xfrm>
        </p:spPr>
        <p:txBody>
          <a:bodyPr/>
          <a:lstStyle>
            <a:lvl1pPr>
              <a:defRPr sz="2800" b="1">
                <a:latin typeface="+mj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06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49" hasCustomPrompt="1"/>
          </p:nvPr>
        </p:nvSpPr>
        <p:spPr>
          <a:xfrm>
            <a:off x="1280578" y="5814910"/>
            <a:ext cx="385530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Headline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50" hasCustomPrompt="1"/>
          </p:nvPr>
        </p:nvSpPr>
        <p:spPr>
          <a:xfrm>
            <a:off x="5574552" y="5814910"/>
            <a:ext cx="3205222" cy="396000"/>
          </a:xfrm>
        </p:spPr>
        <p:txBody>
          <a:bodyPr tIns="144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bg1"/>
                </a:solidFill>
                <a:latin typeface="+mn-lt"/>
              </a:defRPr>
            </a:lvl1pPr>
            <a:lvl2pPr>
              <a:defRPr sz="2800" b="1">
                <a:latin typeface="+mj-lt"/>
              </a:defRPr>
            </a:lvl2pPr>
            <a:lvl3pPr>
              <a:defRPr sz="2800" b="1">
                <a:latin typeface="+mj-lt"/>
              </a:defRPr>
            </a:lvl3pPr>
            <a:lvl4pPr>
              <a:defRPr sz="2800" b="1">
                <a:latin typeface="+mj-lt"/>
              </a:defRPr>
            </a:lvl4pPr>
            <a:lvl5pPr>
              <a:defRPr sz="2800" b="1">
                <a:latin typeface="+mj-lt"/>
              </a:defRPr>
            </a:lvl5pPr>
          </a:lstStyle>
          <a:p>
            <a:pPr lvl="0"/>
            <a:r>
              <a:rPr lang="en-GB" noProof="0"/>
              <a:t>Speaker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8697954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invGray"/>
        <p:txBody>
          <a:bodyPr/>
          <a:lstStyle/>
          <a:p>
            <a:fld id="{D81FF1BA-19EF-4C54-8493-D6FF195D9FF2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400154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icture Placeholder 4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9144000" cy="6858000"/>
          </a:xfrm>
          <a:solidFill>
            <a:srgbClr val="0074A2"/>
          </a:solidFill>
        </p:spPr>
        <p:txBody>
          <a:bodyPr bIns="1980000" anchor="ctr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picture, then arrange object (send to back)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60000" y="6507006"/>
            <a:ext cx="4478700" cy="247650"/>
          </a:xfrm>
        </p:spPr>
        <p:txBody>
          <a:bodyPr anchor="ctr">
            <a:noAutofit/>
          </a:bodyPr>
          <a:lstStyle>
            <a:lvl1pPr>
              <a:defRPr sz="10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Name of Author  |  Function | Division | Country </a:t>
            </a:r>
          </a:p>
        </p:txBody>
      </p:sp>
      <p:sp>
        <p:nvSpPr>
          <p:cNvPr id="35" name="Picture Placeholder 8"/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5595510" y="488563"/>
            <a:ext cx="3172871" cy="1112400"/>
          </a:xfrm>
          <a:blipFill dpi="0" rotWithShape="1">
            <a:blip r:embed="rId2"/>
            <a:srcRect/>
            <a:stretch>
              <a:fillRect/>
            </a:stretch>
          </a:blipFill>
        </p:spPr>
        <p:txBody>
          <a:bodyPr/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.</a:t>
            </a:r>
          </a:p>
        </p:txBody>
      </p:sp>
      <p:sp>
        <p:nvSpPr>
          <p:cNvPr id="37" name="Text Placeholder 3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7121935" y="6476048"/>
            <a:ext cx="1646444" cy="247650"/>
          </a:xfrm>
        </p:spPr>
        <p:txBody>
          <a:bodyPr rIns="0" anchor="ctr">
            <a:noAutofit/>
          </a:bodyPr>
          <a:lstStyle>
            <a:lvl1pPr algn="ctr">
              <a:defRPr sz="1600" b="1" spc="0" baseline="0">
                <a:solidFill>
                  <a:schemeClr val="bg2"/>
                </a:solidFill>
                <a:latin typeface="+mj-lt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/>
              <a:t>www.who.int</a:t>
            </a:r>
          </a:p>
        </p:txBody>
      </p:sp>
      <p:sp>
        <p:nvSpPr>
          <p:cNvPr id="39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0" y="485184"/>
            <a:ext cx="5508000" cy="1119158"/>
          </a:xfrm>
          <a:noFill/>
        </p:spPr>
        <p:txBody>
          <a:bodyPr lIns="360000" tIns="72000" rIns="450000" bIns="180000" anchor="t" anchorCtr="0">
            <a:noAutofit/>
          </a:bodyPr>
          <a:lstStyle>
            <a:lvl1pPr algn="l">
              <a:lnSpc>
                <a:spcPct val="85000"/>
              </a:lnSpc>
              <a:defRPr sz="4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GB" noProof="0" dirty="0"/>
              <a:t>Click to edit </a:t>
            </a:r>
            <a:br>
              <a:rPr lang="en-GB" noProof="0" dirty="0"/>
            </a:br>
            <a:r>
              <a:rPr lang="en-GB" noProof="0" dirty="0"/>
              <a:t>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" y="4482000"/>
            <a:ext cx="9143999" cy="1656000"/>
          </a:xfrm>
          <a:solidFill>
            <a:schemeClr val="tx2">
              <a:alpha val="90000"/>
            </a:schemeClr>
          </a:solidFill>
        </p:spPr>
        <p:txBody>
          <a:bodyPr lIns="360000" tIns="216000" rIns="360000" bIns="216000" numCol="3"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400" b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b="1" noProof="0" dirty="0"/>
              <a:t>WHO</a:t>
            </a:r>
          </a:p>
          <a:p>
            <a:r>
              <a:rPr lang="en-GB" noProof="0" dirty="0"/>
              <a:t>20, Avenue </a:t>
            </a:r>
            <a:r>
              <a:rPr lang="en-GB" noProof="0" dirty="0" err="1"/>
              <a:t>Appia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/>
              <a:t>1211 Geneva</a:t>
            </a:r>
          </a:p>
          <a:p>
            <a:r>
              <a:rPr lang="en-GB" noProof="0" dirty="0"/>
              <a:t>Switzerland</a:t>
            </a:r>
          </a:p>
          <a:p>
            <a:endParaRPr lang="en-GB" noProof="0" dirty="0"/>
          </a:p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72509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3F5EBD54-B571-4476-8C77-3205612239E1}" type="datetime1">
              <a:rPr lang="en-GB" smtClean="0">
                <a:solidFill>
                  <a:prstClr val="black"/>
                </a:solidFill>
              </a:rPr>
              <a:pPr/>
              <a:t>17/07/2019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Advanced Course on NHWA, Harare, Zimbabwe 28 May – 01 June 2018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74CE0EA-F3B5-4684-BA10-C594598FDB9C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360000" y="6293652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 dirty="0"/>
              <a:t>Source: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364" y="1188004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0886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9DBE5-F5CF-4410-A7C7-AA91D4AE37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1F6E49-DE02-4959-A8B8-0F5D146BC9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1020D-CF0F-4DC4-B2A2-149C09283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C929-AE62-41D2-BD78-16C0471B4B0A}" type="datetimeFigureOut">
              <a:rPr lang="en-GB" smtClean="0"/>
              <a:t>17/07/2019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68558E-CCED-43BA-AD1C-C22955B3F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A05132-FDF3-4291-B269-4B6B90AE8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E346D-5552-45E0-B9A6-4C9E6468D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1642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8496D-A0D0-4009-A835-DD55FC0C8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DF671-376C-41AF-867E-A3A4E1F2B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F0FC8D-068C-43F0-982C-724D78460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C929-AE62-41D2-BD78-16C0471B4B0A}" type="datetimeFigureOut">
              <a:rPr lang="en-GB" smtClean="0"/>
              <a:t>17/07/2019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7E3D44-0BBF-441D-9AE3-956029576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59FCEE-87DA-4BE3-A629-E477D1333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E346D-5552-45E0-B9A6-4C9E6468D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7511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841EB-6F96-4E92-8293-9C5BAE213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7CAF8D-9E3E-4833-A036-5BA0E981B3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DB87ED-1A22-4C31-9F8A-8CFDED608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C929-AE62-41D2-BD78-16C0471B4B0A}" type="datetimeFigureOut">
              <a:rPr lang="en-GB" smtClean="0"/>
              <a:t>17/07/2019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D2632B-9419-4DF7-8B82-81DCA93CA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1CDE4D-27B1-4BF3-88B2-3F8FC754D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E346D-5552-45E0-B9A6-4C9E6468D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61889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FBCB4-F7A3-49A2-82A2-1061BEED5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250AF6-5598-44CD-B910-EA726C4F6A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B4E344-E858-4141-9B83-F69B9F80D4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181FE4-8B19-4354-8DBB-E6232F457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C929-AE62-41D2-BD78-16C0471B4B0A}" type="datetimeFigureOut">
              <a:rPr lang="en-GB" smtClean="0"/>
              <a:t>17/07/2019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7B732F-902B-4CA1-8CF5-2D8BA31F0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62943B-D925-4426-9812-0CD0C906C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E346D-5552-45E0-B9A6-4C9E6468D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545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invGray">
          <a:xfrm>
            <a:off x="360001" y="1800000"/>
            <a:ext cx="8424001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invGray"/>
        <p:txBody>
          <a:bodyPr/>
          <a:lstStyle/>
          <a:p>
            <a:fld id="{6888DA50-4F8B-4013-B91C-887347B9E3BC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355012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61385-01F7-4794-B4C2-CC3FDB66C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F7E50F-6AE2-421B-A35A-D187A9B556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A37A98-8857-4B7C-8743-1BEDEA5A87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ECE65D-3CF3-425C-8FEA-E919A8F96E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A6C487-0895-4424-8D5D-DFA0F6BCB8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E80A48-CAF9-484F-A6E7-7C2D3932E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C929-AE62-41D2-BD78-16C0471B4B0A}" type="datetimeFigureOut">
              <a:rPr lang="en-GB" smtClean="0"/>
              <a:t>17/07/2019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FFBFFC-4636-4E58-8289-999B771EE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75D538-F0BF-41F2-AC5E-45E3A31FC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E346D-5552-45E0-B9A6-4C9E6468D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0312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6871C-4D22-4A66-9EDD-A7C116221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225A63-B0A6-4BFF-B829-E6BA91AFE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C929-AE62-41D2-BD78-16C0471B4B0A}" type="datetimeFigureOut">
              <a:rPr lang="en-GB" smtClean="0"/>
              <a:t>17/07/2019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4748BA-371F-4CBD-B709-9A75A9CA3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720D33-CD50-451A-B067-7C00E352A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E346D-5552-45E0-B9A6-4C9E6468D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2708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0F5B56-2348-4538-B753-0C6DDF658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C929-AE62-41D2-BD78-16C0471B4B0A}" type="datetimeFigureOut">
              <a:rPr lang="en-GB" smtClean="0"/>
              <a:t>17/07/2019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11DC3C-9640-4B78-ADE9-94D5556A8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9D93D3-153F-494E-BD73-B0CF57AC9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E346D-5552-45E0-B9A6-4C9E6468D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19592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7F07F-5B5D-47FA-8338-DC716AFD8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EA6BBA-80C4-47FB-96FE-30AA96FFE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C5CB6D-5501-4D03-9288-19767C1DDA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6F5148-31E6-4707-BFF7-C10897872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C929-AE62-41D2-BD78-16C0471B4B0A}" type="datetimeFigureOut">
              <a:rPr lang="en-GB" smtClean="0"/>
              <a:t>17/07/2019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3C7044-551C-4E07-B728-59232F16D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E4EEF9-860F-47D8-BAE1-BD60F1C3D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E346D-5552-45E0-B9A6-4C9E6468D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0860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C2797-684F-412C-B1DB-58D6CB328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124235-F294-4603-A6A4-42B393BEC3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3A7C54-2F5B-4B01-8600-192530D156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AD0783-DF3D-49BE-94B0-228A6F5CF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C929-AE62-41D2-BD78-16C0471B4B0A}" type="datetimeFigureOut">
              <a:rPr lang="en-GB" smtClean="0"/>
              <a:t>17/07/2019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1C8623-B276-438C-8B26-A7159776E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04462-E71B-4856-9A7A-348453959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E346D-5552-45E0-B9A6-4C9E6468D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9326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301C1-1A31-44CA-8009-651AD0B30A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F045DF-DD08-4347-89BD-391A85E404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19DA69-C605-44C2-8AC9-6D36A82BB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C929-AE62-41D2-BD78-16C0471B4B0A}" type="datetimeFigureOut">
              <a:rPr lang="en-GB" smtClean="0"/>
              <a:t>17/07/2019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1BCE36-F1CE-432C-BFBE-68FB63336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FF24D6-44E8-405A-B1D7-7C3E2E14A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E346D-5552-45E0-B9A6-4C9E6468D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70887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261BF5-E097-4182-BDCF-6D06FA651B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D6CDFD-6E05-4E11-8E46-3A27FEF844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D08A5E-97BC-4105-80AA-15B9F1805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C929-AE62-41D2-BD78-16C0471B4B0A}" type="datetimeFigureOut">
              <a:rPr lang="en-GB" smtClean="0"/>
              <a:t>17/07/2019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1D2676-8FF7-47D8-8AD1-FFD775386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748402-1CB9-4635-90CE-4559CB7C8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E346D-5552-45E0-B9A6-4C9E6468D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9551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invGray">
          <a:xfrm>
            <a:off x="360003" y="1800000"/>
            <a:ext cx="8424001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10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2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 bwMode="invGray"/>
        <p:txBody>
          <a:bodyPr/>
          <a:lstStyle/>
          <a:p>
            <a:fld id="{B028D3C8-6BDC-4FFE-92F7-06F63D5BCD57}" type="datetime1">
              <a:rPr lang="en-GB" noProof="0" smtClean="0"/>
              <a:t>17/07/2019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 bwMode="invGray"/>
        <p:txBody>
          <a:bodyPr/>
          <a:lstStyle/>
          <a:p>
            <a:r>
              <a:rPr lang="en-US" noProof="0"/>
              <a:t>Advanced Training on NHWA, Harare, Zimbabwe 28 May – 01 June 2018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 bwMode="invGray"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8"/>
            <a:ext cx="8419774" cy="208579"/>
          </a:xfrm>
        </p:spPr>
        <p:txBody>
          <a:bodyPr anchor="t">
            <a:normAutofit/>
          </a:bodyPr>
          <a:lstStyle>
            <a:lvl1pPr>
              <a:defRPr sz="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143368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02" y="1800000"/>
            <a:ext cx="8424001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4" y="1188008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2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GB" noProof="0" dirty="0"/>
              <a:t>One line Subtitle (optional)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National Health Workforce Accounts – Indicators and sources of HRH data 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74CE0EA-F3B5-4684-BA10-C594598FDB9C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360000" y="6293656"/>
            <a:ext cx="8419774" cy="208579"/>
          </a:xfrm>
        </p:spPr>
        <p:txBody>
          <a:bodyPr anchor="t">
            <a:normAutofit/>
          </a:bodyPr>
          <a:lstStyle>
            <a:lvl1pPr>
              <a:defRPr sz="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64491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90" y="476253"/>
            <a:ext cx="7489825" cy="7921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27090" y="1700213"/>
            <a:ext cx="7489825" cy="403383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905454"/>
      </p:ext>
    </p:extLst>
  </p:cSld>
  <p:clrMapOvr>
    <a:masterClrMapping/>
  </p:clrMapOvr>
  <p:transition advClick="0" advTm="7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invGray">
          <a:xfrm>
            <a:off x="359999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F181C78C-2008-44B4-AEB1-F3C1D6CE0FF0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325859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5364766F-A4A6-4EB0-8530-819F97CC51DE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387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4632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7E70525D-235E-4AC1-87CF-8BCA614F2C5B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6"/>
          </p:nvPr>
        </p:nvSpPr>
        <p:spPr bwMode="invGray">
          <a:xfrm>
            <a:off x="4675773" y="21600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60001" y="1800000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28"/>
          </p:nvPr>
        </p:nvSpPr>
        <p:spPr bwMode="invGray">
          <a:xfrm>
            <a:off x="4675774" y="1800000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  <p:sp>
        <p:nvSpPr>
          <p:cNvPr id="37" name="Content Placeholder 2"/>
          <p:cNvSpPr>
            <a:spLocks noGrp="1"/>
          </p:cNvSpPr>
          <p:nvPr>
            <p:ph sz="half" idx="30"/>
          </p:nvPr>
        </p:nvSpPr>
        <p:spPr bwMode="invGray">
          <a:xfrm>
            <a:off x="359999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8" name="Content Placeholder 3"/>
          <p:cNvSpPr>
            <a:spLocks noGrp="1"/>
          </p:cNvSpPr>
          <p:nvPr>
            <p:ph sz="half" idx="34"/>
          </p:nvPr>
        </p:nvSpPr>
        <p:spPr bwMode="invGray">
          <a:xfrm>
            <a:off x="4675773" y="4381200"/>
            <a:ext cx="4104000" cy="1656000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9" name="Text Placeholder 5"/>
          <p:cNvSpPr>
            <a:spLocks noGrp="1"/>
          </p:cNvSpPr>
          <p:nvPr>
            <p:ph type="body" sz="quarter" idx="35"/>
          </p:nvPr>
        </p:nvSpPr>
        <p:spPr bwMode="invGray">
          <a:xfrm>
            <a:off x="360001" y="4039524"/>
            <a:ext cx="4104001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kern="1200" dirty="0">
                <a:solidFill>
                  <a:schemeClr val="bg1"/>
                </a:solidFill>
                <a:latin typeface="+mj-lt"/>
                <a:ea typeface="+mn-ea"/>
                <a:cs typeface="Times New Roman" panose="02020603050405020304" pitchFamily="18" charset="0"/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US" dirty="0" smtClean="0">
                <a:solidFill>
                  <a:schemeClr val="bg1"/>
                </a:solidFill>
              </a:defRPr>
            </a:lvl3pPr>
            <a:lvl4pPr>
              <a:defRPr lang="en-US" dirty="0" smtClean="0">
                <a:solidFill>
                  <a:schemeClr val="bg1"/>
                </a:solidFill>
              </a:defRPr>
            </a:lvl4pPr>
            <a:lvl5pPr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36"/>
          </p:nvPr>
        </p:nvSpPr>
        <p:spPr bwMode="invGray">
          <a:xfrm>
            <a:off x="4675774" y="4039524"/>
            <a:ext cx="410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8187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22"/>
          </p:nvPr>
        </p:nvSpPr>
        <p:spPr bwMode="invGray"/>
        <p:txBody>
          <a:bodyPr/>
          <a:lstStyle/>
          <a:p>
            <a:fld id="{8353DE9D-7817-4620-8634-496DE2F4B334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23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4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25"/>
          </p:nvPr>
        </p:nvSpPr>
        <p:spPr bwMode="invGray">
          <a:xfrm>
            <a:off x="359999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27"/>
          </p:nvPr>
        </p:nvSpPr>
        <p:spPr bwMode="invGray">
          <a:xfrm>
            <a:off x="359999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sz="half" idx="29"/>
          </p:nvPr>
        </p:nvSpPr>
        <p:spPr bwMode="invGray">
          <a:xfrm>
            <a:off x="3237886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30"/>
          </p:nvPr>
        </p:nvSpPr>
        <p:spPr bwMode="invGray">
          <a:xfrm>
            <a:off x="3237886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sz="half" idx="31"/>
          </p:nvPr>
        </p:nvSpPr>
        <p:spPr bwMode="invGray">
          <a:xfrm>
            <a:off x="6115773" y="2160000"/>
            <a:ext cx="2664000" cy="38772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25" name="Text Placeholder 5"/>
          <p:cNvSpPr>
            <a:spLocks noGrp="1"/>
          </p:cNvSpPr>
          <p:nvPr>
            <p:ph type="body" sz="quarter" idx="32"/>
          </p:nvPr>
        </p:nvSpPr>
        <p:spPr bwMode="invGray">
          <a:xfrm>
            <a:off x="6115773" y="1800000"/>
            <a:ext cx="2664000" cy="252012"/>
          </a:xfrm>
          <a:solidFill>
            <a:srgbClr val="009CDE"/>
          </a:solidFill>
        </p:spPr>
        <p:txBody>
          <a:bodyPr vert="horz" lIns="72000" tIns="18000" rIns="72000" bIns="18000" rtlCol="0" anchor="ctr">
            <a:normAutofit/>
          </a:bodyPr>
          <a:lstStyle>
            <a:lvl1pPr>
              <a:defRPr lang="en-US" sz="1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449310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 / Text r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55F207B-F168-45A4-A6C9-81D32272227D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920183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atio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invGray">
          <a:xfrm>
            <a:off x="4675773" y="1800000"/>
            <a:ext cx="4104000" cy="4237200"/>
          </a:xfrm>
          <a:solidFill>
            <a:srgbClr val="009CDE"/>
          </a:solidFill>
        </p:spPr>
        <p:txBody>
          <a:bodyPr lIns="144000" tIns="144000" rIns="144000" bIns="144000"/>
          <a:lstStyle>
            <a:lvl1pPr>
              <a:defRPr sz="1400" b="1">
                <a:solidFill>
                  <a:schemeClr val="bg1"/>
                </a:solidFill>
                <a:latin typeface="+mn-lt"/>
              </a:defRPr>
            </a:lvl1pPr>
            <a:lvl2pPr>
              <a:defRPr sz="140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4104000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7FC61D7B-65C0-4E47-9447-612A84D8D7D3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098443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7" hasCustomPrompt="1"/>
          </p:nvPr>
        </p:nvSpPr>
        <p:spPr bwMode="invGray">
          <a:xfrm>
            <a:off x="359999" y="1800000"/>
            <a:ext cx="8419773" cy="4237200"/>
          </a:xfrm>
          <a:solidFill>
            <a:schemeClr val="bg1">
              <a:lumMod val="85000"/>
            </a:schemeClr>
          </a:solidFill>
        </p:spPr>
        <p:txBody>
          <a:bodyPr bIns="1980000" anchor="ctr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 sz="1400">
                <a:solidFill>
                  <a:schemeClr val="bg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tabLst/>
              <a:defRPr/>
            </a:pPr>
            <a:r>
              <a:rPr lang="en-GB" noProof="0" dirty="0"/>
              <a:t>Click on Icon to add picture</a:t>
            </a:r>
            <a:br>
              <a:rPr lang="en-GB" noProof="0" dirty="0"/>
            </a:br>
            <a:r>
              <a:rPr lang="en-GB" noProof="0" dirty="0"/>
              <a:t>Change picture either by</a:t>
            </a:r>
            <a:br>
              <a:rPr lang="en-GB" noProof="0" dirty="0"/>
            </a:br>
            <a:r>
              <a:rPr lang="en-GB" noProof="0" dirty="0"/>
              <a:t>right mouse click on picture + „change picture“ </a:t>
            </a:r>
            <a:br>
              <a:rPr lang="en-GB" noProof="0" dirty="0"/>
            </a:br>
            <a:r>
              <a:rPr lang="en-GB" noProof="0" dirty="0"/>
              <a:t>or by deleting picture + resetting slide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 bwMode="invGray"/>
        <p:txBody>
          <a:bodyPr/>
          <a:lstStyle/>
          <a:p>
            <a:fld id="{065788F1-1280-45BD-A511-3AFCEC335E65}" type="datetime1">
              <a:rPr lang="en-GB" smtClean="0">
                <a:solidFill>
                  <a:srgbClr val="F3F3F3"/>
                </a:solidFill>
              </a:rPr>
              <a:pPr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 bwMode="invGray"/>
        <p:txBody>
          <a:bodyPr/>
          <a:lstStyle/>
          <a:p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 bwMode="invGray"/>
        <p:txBody>
          <a:bodyPr/>
          <a:lstStyle/>
          <a:p>
            <a:fld id="{A74CE0EA-F3B5-4684-BA10-C594598FDB9C}" type="slidenum">
              <a:rPr lang="en-GB" smtClean="0">
                <a:solidFill>
                  <a:srgbClr val="F3F3F3"/>
                </a:solidFill>
              </a:rPr>
              <a:pPr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1" hasCustomPrompt="1"/>
          </p:nvPr>
        </p:nvSpPr>
        <p:spPr bwMode="invGray">
          <a:xfrm>
            <a:off x="360000" y="6293654"/>
            <a:ext cx="8419774" cy="208579"/>
          </a:xfrm>
        </p:spPr>
        <p:txBody>
          <a:bodyPr anchor="t">
            <a:normAutofit/>
          </a:bodyPr>
          <a:lstStyle>
            <a:lvl1pPr>
              <a:defRPr sz="800" b="0"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GB" noProof="0"/>
              <a:t>Source: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invGray"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3" hasCustomPrompt="1"/>
          </p:nvPr>
        </p:nvSpPr>
        <p:spPr bwMode="invGray">
          <a:xfrm>
            <a:off x="360364" y="1188006"/>
            <a:ext cx="6120000" cy="288925"/>
          </a:xfrm>
        </p:spPr>
        <p:txBody>
          <a:bodyPr lIns="18000" anchor="ctr">
            <a:normAutofit/>
          </a:bodyPr>
          <a:lstStyle>
            <a:lvl1pPr>
              <a:defRPr sz="1600" b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noProof="0"/>
              <a:t>One line Subtitle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3902894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74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invGray">
          <a:xfrm>
            <a:off x="359999" y="359999"/>
            <a:ext cx="6120000" cy="720000"/>
          </a:xfrm>
          <a:prstGeom prst="rect">
            <a:avLst/>
          </a:prstGeom>
        </p:spPr>
        <p:txBody>
          <a:bodyPr vert="horz" lIns="18000" tIns="0" rIns="360000" bIns="0" rtlCol="0" anchor="b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invGray">
          <a:xfrm>
            <a:off x="360001" y="1800000"/>
            <a:ext cx="8424001" cy="4237200"/>
          </a:xfrm>
          <a:prstGeom prst="rect">
            <a:avLst/>
          </a:prstGeom>
        </p:spPr>
        <p:txBody>
          <a:bodyPr vert="horz" lIns="18000" tIns="0" rIns="18000" bIns="0" rtlCol="0">
            <a:no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invGray">
          <a:xfrm>
            <a:off x="360001" y="6580588"/>
            <a:ext cx="592501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D4200268-D81F-4DE3-99EC-19C68993015F}" type="datetime1">
              <a:rPr lang="en-GB" smtClean="0">
                <a:solidFill>
                  <a:srgbClr val="F3F3F3"/>
                </a:solidFill>
              </a:rPr>
              <a:pPr defTabSz="457200"/>
              <a:t>17/07/2019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invGray">
          <a:xfrm>
            <a:off x="1044744" y="6580588"/>
            <a:ext cx="1698456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r>
              <a:rPr lang="en-US">
                <a:solidFill>
                  <a:srgbClr val="F3F3F3"/>
                </a:solidFill>
              </a:rPr>
              <a:t>Advanced Course on NHWA, Harare, Zimbabwe 28 May – 01 June 2018</a:t>
            </a:r>
            <a:endParaRPr lang="en-GB">
              <a:solidFill>
                <a:srgbClr val="F3F3F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invGray">
          <a:xfrm>
            <a:off x="8562325" y="6580588"/>
            <a:ext cx="217448" cy="180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 b="0">
                <a:solidFill>
                  <a:schemeClr val="bg2"/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pPr defTabSz="457200"/>
            <a:fld id="{A74CE0EA-F3B5-4684-BA10-C594598FDB9C}" type="slidenum">
              <a:rPr lang="en-GB" smtClean="0">
                <a:solidFill>
                  <a:srgbClr val="F3F3F3"/>
                </a:solidFill>
              </a:rPr>
              <a:pPr defTabSz="457200"/>
              <a:t>‹#›</a:t>
            </a:fld>
            <a:endParaRPr lang="en-GB">
              <a:solidFill>
                <a:srgbClr val="F3F3F3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 bwMode="invGray">
          <a:xfrm>
            <a:off x="6803373" y="371958"/>
            <a:ext cx="1976400" cy="694800"/>
          </a:xfrm>
          <a:prstGeom prst="rect">
            <a:avLst/>
          </a:prstGeom>
          <a:blipFill dpi="0" rotWithShape="1">
            <a:blip r:embed="rId17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17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spcAft>
          <a:spcPts val="600"/>
        </a:spcAft>
        <a:buClr>
          <a:schemeClr val="bg1"/>
        </a:buClr>
        <a:buSzPct val="80000"/>
        <a:buFontTx/>
        <a:buNone/>
        <a:defRPr sz="1400" b="0" kern="1200">
          <a:solidFill>
            <a:schemeClr val="bg1"/>
          </a:solidFill>
          <a:latin typeface="+mn-lt"/>
          <a:ea typeface="+mn-ea"/>
          <a:cs typeface="Times New Roman" panose="02020603050405020304" pitchFamily="18" charset="0"/>
        </a:defRPr>
      </a:lvl1pPr>
      <a:lvl2pPr marL="466725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2pPr>
      <a:lvl3pPr marL="827087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179513" indent="-285750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tabLst>
          <a:tab pos="1074738" algn="l"/>
        </a:tabLst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1616075" indent="-358775" algn="l" defTabSz="914400" rtl="0" eaLnBrk="1" latinLnBrk="0" hangingPunct="1">
        <a:lnSpc>
          <a:spcPct val="110000"/>
        </a:lnSpc>
        <a:spcBef>
          <a:spcPts val="500"/>
        </a:spcBef>
        <a:spcAft>
          <a:spcPts val="600"/>
        </a:spcAft>
        <a:buClr>
          <a:schemeClr val="bg1"/>
        </a:buClr>
        <a:buSzPct val="100000"/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062163" indent="-358775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131" userDrawn="1">
          <p15:clr>
            <a:srgbClr val="F26B43"/>
          </p15:clr>
        </p15:guide>
        <p15:guide id="2" orient="horz" pos="3809" userDrawn="1">
          <p15:clr>
            <a:srgbClr val="F26B43"/>
          </p15:clr>
        </p15:guide>
        <p15:guide id="3" pos="2880" userDrawn="1">
          <p15:clr>
            <a:srgbClr val="F26B43"/>
          </p15:clr>
        </p15:guide>
        <p15:guide id="4" pos="227" userDrawn="1">
          <p15:clr>
            <a:srgbClr val="F26B43"/>
          </p15:clr>
        </p15:guide>
        <p15:guide id="5" pos="5534" userDrawn="1">
          <p15:clr>
            <a:srgbClr val="F26B43"/>
          </p15:clr>
        </p15:guide>
        <p15:guide id="6" pos="2821" userDrawn="1">
          <p15:clr>
            <a:srgbClr val="F26B43"/>
          </p15:clr>
        </p15:guide>
        <p15:guide id="7" pos="293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68700E-D9A4-425E-8044-9309D06F9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5C9EC2-52ED-4B8E-9C9D-8B0675DD96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1A2B59-6DEC-4811-88CF-51482E9BBF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FC929-AE62-41D2-BD78-16C0471B4B0A}" type="datetimeFigureOut">
              <a:rPr lang="en-GB" smtClean="0"/>
              <a:t>17/07/2019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67E5D-1FA8-4D87-B51A-5F2EA9808A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6050A2-F008-488E-A2EB-E4F73FB476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E346D-5552-45E0-B9A6-4C9E6468DC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243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256312"/>
            <a:ext cx="8763000" cy="2048988"/>
          </a:xfrm>
        </p:spPr>
        <p:txBody>
          <a:bodyPr/>
          <a:lstStyle/>
          <a:p>
            <a:r>
              <a:rPr lang="en-US" sz="3200" dirty="0"/>
              <a:t>Group exercise 2:</a:t>
            </a:r>
            <a:br>
              <a:rPr lang="en-US" sz="3200" dirty="0"/>
            </a:br>
            <a:r>
              <a:rPr lang="en-US" sz="3200" dirty="0"/>
              <a:t>HRH challenges and key policy questions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Health Workforce Department, WHO, Geneva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517" y="412402"/>
            <a:ext cx="3176587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392725" y="6141500"/>
            <a:ext cx="8408379" cy="288000"/>
          </a:xfrm>
        </p:spPr>
        <p:txBody>
          <a:bodyPr/>
          <a:lstStyle/>
          <a:p>
            <a:r>
              <a:rPr lang="en-GB" b="1" i="1" dirty="0"/>
              <a:t>Advanced Course on NHWA, Harare, Zimbabwe 28 May – 01 June 2018</a:t>
            </a:r>
            <a:endParaRPr lang="en-US" b="1" i="1" dirty="0"/>
          </a:p>
        </p:txBody>
      </p:sp>
      <p:sp>
        <p:nvSpPr>
          <p:cNvPr id="8" name="Text Placeholder 7"/>
          <p:cNvSpPr txBox="1">
            <a:spLocks/>
          </p:cNvSpPr>
          <p:nvPr/>
        </p:nvSpPr>
        <p:spPr bwMode="gray">
          <a:xfrm>
            <a:off x="360003" y="5440855"/>
            <a:ext cx="8408379" cy="288000"/>
          </a:xfrm>
          <a:prstGeom prst="rect">
            <a:avLst/>
          </a:prstGeom>
        </p:spPr>
        <p:txBody>
          <a:bodyPr vert="horz" lIns="0" tIns="0" rIns="9000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600"/>
              </a:spcAft>
              <a:buClr>
                <a:schemeClr val="bg1"/>
              </a:buClr>
              <a:buSzPct val="80000"/>
              <a:buFontTx/>
              <a:buNone/>
              <a:defRPr sz="1600" b="0" kern="1200">
                <a:solidFill>
                  <a:schemeClr val="bg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466725" indent="-28575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60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827087" indent="-28575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60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179513" indent="-28575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60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  <a:tabLst>
                <a:tab pos="1074738" algn="l"/>
              </a:tabLst>
              <a:defRPr sz="14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16075" indent="-358775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60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  <a:defRPr sz="1400" kern="120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062163" indent="-3587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prstClr val="white"/>
              </a:buClr>
            </a:pPr>
            <a:r>
              <a:rPr lang="en-GB">
                <a:solidFill>
                  <a:prstClr val="white"/>
                </a:solidFill>
              </a:rPr>
              <a:t>29 May 2018</a:t>
            </a:r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889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5EA81-8333-45DC-823B-A653DD6DED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692696"/>
            <a:ext cx="7886700" cy="444614"/>
          </a:xfrm>
        </p:spPr>
        <p:txBody>
          <a:bodyPr>
            <a:normAutofit fontScale="90000"/>
          </a:bodyPr>
          <a:lstStyle/>
          <a:p>
            <a:r>
              <a:rPr lang="en-US" dirty="0"/>
              <a:t>Identifying challenges and indicators</a:t>
            </a: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268D428-6F6B-4BFC-9283-43EF05EA3B7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0309555"/>
              </p:ext>
            </p:extLst>
          </p:nvPr>
        </p:nvGraphicFramePr>
        <p:xfrm>
          <a:off x="108856" y="1700808"/>
          <a:ext cx="8711615" cy="46507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731">
                  <a:extLst>
                    <a:ext uri="{9D8B030D-6E8A-4147-A177-3AD203B41FA5}">
                      <a16:colId xmlns:a16="http://schemas.microsoft.com/office/drawing/2014/main" val="3645523836"/>
                    </a:ext>
                  </a:extLst>
                </a:gridCol>
                <a:gridCol w="1676889">
                  <a:extLst>
                    <a:ext uri="{9D8B030D-6E8A-4147-A177-3AD203B41FA5}">
                      <a16:colId xmlns:a16="http://schemas.microsoft.com/office/drawing/2014/main" val="1099402130"/>
                    </a:ext>
                  </a:extLst>
                </a:gridCol>
                <a:gridCol w="3122572">
                  <a:extLst>
                    <a:ext uri="{9D8B030D-6E8A-4147-A177-3AD203B41FA5}">
                      <a16:colId xmlns:a16="http://schemas.microsoft.com/office/drawing/2014/main" val="1980641696"/>
                    </a:ext>
                  </a:extLst>
                </a:gridCol>
                <a:gridCol w="1645672">
                  <a:extLst>
                    <a:ext uri="{9D8B030D-6E8A-4147-A177-3AD203B41FA5}">
                      <a16:colId xmlns:a16="http://schemas.microsoft.com/office/drawing/2014/main" val="3575332466"/>
                    </a:ext>
                  </a:extLst>
                </a:gridCol>
                <a:gridCol w="1221751">
                  <a:extLst>
                    <a:ext uri="{9D8B030D-6E8A-4147-A177-3AD203B41FA5}">
                      <a16:colId xmlns:a16="http://schemas.microsoft.com/office/drawing/2014/main" val="1604162911"/>
                    </a:ext>
                  </a:extLst>
                </a:gridCol>
              </a:tblGrid>
              <a:tr h="906742">
                <a:tc>
                  <a:txBody>
                    <a:bodyPr/>
                    <a:lstStyle/>
                    <a:p>
                      <a:r>
                        <a:rPr lang="en-US" sz="1200" dirty="0"/>
                        <a:t>Priority areas/main HRH challenges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Key policy options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Relevant policy question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Relevant Indicator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  <a:p>
                      <a:r>
                        <a:rPr lang="en-US" sz="1200" dirty="0"/>
                        <a:t>M</a:t>
                      </a:r>
                      <a:r>
                        <a:rPr lang="en-GB" sz="1200" dirty="0" err="1"/>
                        <a:t>ethodology</a:t>
                      </a:r>
                      <a:endParaRPr lang="en-GB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421089570"/>
                  </a:ext>
                </a:extLst>
              </a:tr>
              <a:tr h="1169991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22838471"/>
                  </a:ext>
                </a:extLst>
              </a:tr>
              <a:tr h="1140808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76988661"/>
                  </a:ext>
                </a:extLst>
              </a:tr>
              <a:tr h="1433238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5845254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795028"/>
      </p:ext>
    </p:extLst>
  </p:cSld>
  <p:clrMapOvr>
    <a:masterClrMapping/>
  </p:clrMapOvr>
</p:sld>
</file>

<file path=ppt/theme/theme1.xml><?xml version="1.0" encoding="utf-8"?>
<a:theme xmlns:a="http://schemas.openxmlformats.org/drawingml/2006/main" name="3_Office Theme">
  <a:themeElements>
    <a:clrScheme name="WHO PPT color scheme 2016">
      <a:dk1>
        <a:sysClr val="windowText" lastClr="000000"/>
      </a:dk1>
      <a:lt1>
        <a:sysClr val="window" lastClr="FFFFFF"/>
      </a:lt1>
      <a:dk2>
        <a:srgbClr val="009CDE"/>
      </a:dk2>
      <a:lt2>
        <a:srgbClr val="F3F3F3"/>
      </a:lt2>
      <a:accent1>
        <a:srgbClr val="009CDE"/>
      </a:accent1>
      <a:accent2>
        <a:srgbClr val="183C5C"/>
      </a:accent2>
      <a:accent3>
        <a:srgbClr val="66C4EB"/>
      </a:accent3>
      <a:accent4>
        <a:srgbClr val="9B9B9B"/>
      </a:accent4>
      <a:accent5>
        <a:srgbClr val="CCEBF8"/>
      </a:accent5>
      <a:accent6>
        <a:srgbClr val="C9C9C9"/>
      </a:accent6>
      <a:hlink>
        <a:srgbClr val="009CDE"/>
      </a:hlink>
      <a:folHlink>
        <a:srgbClr val="B2B2B2"/>
      </a:folHlink>
    </a:clrScheme>
    <a:fontScheme name="WHO Fonts PPT 2016">
      <a:majorFont>
        <a:latin typeface="Ebrima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E6180FE3D17B4BB93FF40C93C39535" ma:contentTypeVersion="5" ma:contentTypeDescription="Create a new document." ma:contentTypeScope="" ma:versionID="3bd4de9b2541d030209c8706fe1ccd97">
  <xsd:schema xmlns:xsd="http://www.w3.org/2001/XMLSchema" xmlns:xs="http://www.w3.org/2001/XMLSchema" xmlns:p="http://schemas.microsoft.com/office/2006/metadata/properties" xmlns:ns1="http://schemas.microsoft.com/sharepoint/v3" xmlns:ns2="1b121831-5769-4ac6-a43d-b7a44441bbf7" xmlns:ns3="f89c1f2e-6fad-4ddb-9b8d-2fc90c6c7eef" targetNamespace="http://schemas.microsoft.com/office/2006/metadata/properties" ma:root="true" ma:fieldsID="e60abcda734f940a1ef27b562a8d9f07" ns1:_="" ns2:_="" ns3:_="">
    <xsd:import namespace="http://schemas.microsoft.com/sharepoint/v3"/>
    <xsd:import namespace="1b121831-5769-4ac6-a43d-b7a44441bbf7"/>
    <xsd:import namespace="f89c1f2e-6fad-4ddb-9b8d-2fc90c6c7ee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1:PublishingStartDate" minOccurs="0"/>
                <xsd:element ref="ns1:PublishingExpirationDate" minOccurs="0"/>
                <xsd:element ref="ns3:SharedWithUsers" minOccurs="0"/>
                <xsd:element ref="ns3:SharedWithDetails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0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1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121831-5769-4ac6-a43d-b7a44441bbf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9c1f2e-6fad-4ddb-9b8d-2fc90c6c7ee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14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5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6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f89c1f2e-6fad-4ddb-9b8d-2fc90c6c7eef">S2XDK6ZE62HX-2102554853-19</_dlc_DocId>
    <_dlc_DocIdUrl xmlns="f89c1f2e-6fad-4ddb-9b8d-2fc90c6c7eef">
      <Url>https://paho.sharepoint.com/_layouts/15/DocIdRedir.aspx?ID=S2XDK6ZE62HX-2102554853-19</Url>
      <Description>S2XDK6ZE62HX-2102554853-19</Description>
    </_dlc_DocIdUrl>
  </documentManagement>
</p:properties>
</file>

<file path=customXml/itemProps1.xml><?xml version="1.0" encoding="utf-8"?>
<ds:datastoreItem xmlns:ds="http://schemas.openxmlformats.org/officeDocument/2006/customXml" ds:itemID="{BF0C0663-9040-49BD-9EC1-1B25619A88F1}"/>
</file>

<file path=customXml/itemProps2.xml><?xml version="1.0" encoding="utf-8"?>
<ds:datastoreItem xmlns:ds="http://schemas.openxmlformats.org/officeDocument/2006/customXml" ds:itemID="{CC52313C-ABEB-4D63-9597-650462D95182}"/>
</file>

<file path=customXml/itemProps3.xml><?xml version="1.0" encoding="utf-8"?>
<ds:datastoreItem xmlns:ds="http://schemas.openxmlformats.org/officeDocument/2006/customXml" ds:itemID="{472BEC08-DBCE-495A-8039-08FDE86AA909}"/>
</file>

<file path=customXml/itemProps4.xml><?xml version="1.0" encoding="utf-8"?>
<ds:datastoreItem xmlns:ds="http://schemas.openxmlformats.org/officeDocument/2006/customXml" ds:itemID="{BCB957E6-38CF-4C7E-AC1D-93DFCC91DE71}"/>
</file>

<file path=docProps/app.xml><?xml version="1.0" encoding="utf-8"?>
<Properties xmlns="http://schemas.openxmlformats.org/officeDocument/2006/extended-properties" xmlns:vt="http://schemas.openxmlformats.org/officeDocument/2006/docPropsVTypes">
  <TotalTime>2463</TotalTime>
  <Words>48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Ebrima</vt:lpstr>
      <vt:lpstr>Times New Roman</vt:lpstr>
      <vt:lpstr>3_Office Theme</vt:lpstr>
      <vt:lpstr>1_Office Theme</vt:lpstr>
      <vt:lpstr>Group exercise 2: HRH challenges and key policy questions</vt:lpstr>
      <vt:lpstr>Identifying challenges and indicators</vt:lpstr>
    </vt:vector>
  </TitlesOfParts>
  <Company>WHO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exercise: HRHIS Assessment and HRH roadmap  -case study</dc:title>
  <dc:creator>SAARES, Aurora</dc:creator>
  <cp:lastModifiedBy>SAARES, Aurora</cp:lastModifiedBy>
  <cp:revision>5</cp:revision>
  <dcterms:created xsi:type="dcterms:W3CDTF">2018-05-23T08:10:14Z</dcterms:created>
  <dcterms:modified xsi:type="dcterms:W3CDTF">2019-07-18T18:04:45Z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0x0101004CE6180FE3D17B4BB93FF40C93C39535</vt:lpwstr>
  </property>
  <property fmtid="{D5CDD505-2E9C-101B-9397-08002B2CF9AE}" pid="3" name="_dlc_DocIdItemGuid">
    <vt:lpwstr>5a4fa638-75b5-4cb7-b1f8-ef0caabe16b7</vt:lpwstr>
  </property>
</Properties>
</file>