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  <p:sldMasterId id="2147483706" r:id="rId2"/>
  </p:sldMasterIdLst>
  <p:notesMasterIdLst>
    <p:notesMasterId r:id="rId19"/>
  </p:notesMasterIdLst>
  <p:handoutMasterIdLst>
    <p:handoutMasterId r:id="rId20"/>
  </p:handoutMasterIdLst>
  <p:sldIdLst>
    <p:sldId id="457" r:id="rId3"/>
    <p:sldId id="455" r:id="rId4"/>
    <p:sldId id="456" r:id="rId5"/>
    <p:sldId id="454" r:id="rId6"/>
    <p:sldId id="452" r:id="rId7"/>
    <p:sldId id="453" r:id="rId8"/>
    <p:sldId id="463" r:id="rId9"/>
    <p:sldId id="461" r:id="rId10"/>
    <p:sldId id="462" r:id="rId11"/>
    <p:sldId id="466" r:id="rId12"/>
    <p:sldId id="451" r:id="rId13"/>
    <p:sldId id="260" r:id="rId14"/>
    <p:sldId id="450" r:id="rId15"/>
    <p:sldId id="460" r:id="rId16"/>
    <p:sldId id="464" r:id="rId17"/>
    <p:sldId id="465" r:id="rId18"/>
  </p:sldIdLst>
  <p:sldSz cx="9144000" cy="6858000" type="screen4x3"/>
  <p:notesSz cx="6808788" cy="9940925"/>
  <p:embeddedFontLs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Ebrima" panose="02000000000000000000" pitchFamily="2" charset="0"/>
      <p:regular r:id="rId25"/>
      <p:bold r:id="rId2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CC"/>
    <a:srgbClr val="F4EBE6"/>
    <a:srgbClr val="D2AF9C"/>
    <a:srgbClr val="BC886A"/>
    <a:srgbClr val="A56039"/>
    <a:srgbClr val="8F3807"/>
    <a:srgbClr val="761302"/>
    <a:srgbClr val="EAF2ED"/>
    <a:srgbClr val="ACCBB9"/>
    <a:srgbClr val="82B1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61" autoAdjust="0"/>
    <p:restoredTop sz="87967" autoAdjust="0"/>
  </p:normalViewPr>
  <p:slideViewPr>
    <p:cSldViewPr snapToGrid="0">
      <p:cViewPr varScale="1">
        <p:scale>
          <a:sx n="64" d="100"/>
          <a:sy n="64" d="100"/>
        </p:scale>
        <p:origin x="804" y="48"/>
      </p:cViewPr>
      <p:guideLst>
        <p:guide orient="horz" pos="2137"/>
        <p:guide pos="2880"/>
      </p:guideLst>
    </p:cSldViewPr>
  </p:slideViewPr>
  <p:outlineViewPr>
    <p:cViewPr>
      <p:scale>
        <a:sx n="33" d="100"/>
        <a:sy n="33" d="100"/>
      </p:scale>
      <p:origin x="0" y="-28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8"/>
    </p:cViewPr>
  </p:sorterViewPr>
  <p:notesViewPr>
    <p:cSldViewPr snapToGrid="0">
      <p:cViewPr varScale="1">
        <p:scale>
          <a:sx n="117" d="100"/>
          <a:sy n="117" d="100"/>
        </p:scale>
        <p:origin x="33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1.fntdata"/><Relationship Id="rId34" Type="http://schemas.openxmlformats.org/officeDocument/2006/relationships/customXml" Target="../customXml/item4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5.fntdata"/><Relationship Id="rId33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4.fntdata"/><Relationship Id="rId32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E8843-A7C4-432A-9F08-16396B59A19A}" type="datetimeFigureOut">
              <a:rPr lang="en-US" smtClean="0"/>
              <a:t>7/19/2019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C6CFA-711A-479C-88D9-264F221DCB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428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3CDB66-C0F6-45B6-BFF5-4575694EFB28}" type="datetimeFigureOut">
              <a:rPr lang="en-US" smtClean="0"/>
              <a:t>7/19/2019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DFC79-30DA-484F-85C8-36E397180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81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 bIns="1224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  <a:p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rgbClr val="0092CC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4482001"/>
            <a:ext cx="9143999" cy="1656000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>
          <a:xfrm>
            <a:off x="359999" y="5440855"/>
            <a:ext cx="8408379" cy="288000"/>
          </a:xfrm>
          <a:noFill/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>
          <a:xfrm>
            <a:off x="5595508" y="485184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4954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3769606-EA3E-4A58-BF76-C1E6D965B4DE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>
          <a:noFill/>
        </p:spPr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tx1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tx1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7807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2"/>
            <a:ext cx="9144000" cy="6857999"/>
          </a:xfrm>
          <a:solidFill>
            <a:schemeClr val="bg1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buClr>
                <a:schemeClr val="bg1"/>
              </a:buClr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315A83-D989-4C4B-9E6D-F8CD3F5D9665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3373" y="371958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6720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hit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D1422152-F167-490A-BC41-A1C12C2B33C0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 dirty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solidFill>
                  <a:srgbClr val="0092CC"/>
                </a:solidFill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228545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8662C53-75C3-4E38-95EE-0E375EE64E3D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535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chemeClr val="bg1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accent6"/>
                </a:solidFill>
              </a:defRPr>
            </a:lvl1pPr>
          </a:lstStyle>
          <a:p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 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r>
              <a:rPr lang="en-GB" noProof="0" dirty="0"/>
              <a:t>Tel.: +xx</a:t>
            </a:r>
            <a:br>
              <a:rPr lang="en-GB" noProof="0" dirty="0"/>
            </a:br>
            <a:r>
              <a:rPr lang="en-GB" noProof="0" dirty="0"/>
              <a:t>Fax: +xx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tx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rgbClr val="0092CC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6485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0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B028D3C8-6BDC-4FFE-92F7-06F63D5BCD57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19398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19/07/2019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7438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" y="4482002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8026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3CD45081-9B38-4EBB-9DA6-8CB20C6347B9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46529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22B62F06-5FFD-419C-BCA3-C3A25993B451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6763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999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0F2A403-4B98-4709-B660-38D7E2AE360D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99248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772EB67-C59E-4422-A287-9974ADD775AA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530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0EAA4873-F658-472F-948C-B56254511B1E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1824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0845C5F-D8B0-436D-865C-093E716BBE8C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7997785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152C8865-3805-42D0-A4A5-27D69A40D400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79594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437B811D-D9D1-4EEC-8949-C19847B4398D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56257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6ED55776-8C6E-448C-A1BD-1EBE3A3F381F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56194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4D5996-CB2B-4D68-9E9E-A7DAD6615AA1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59999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940802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1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6305239-15FA-418E-8143-CBE72969FDA6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62198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D393D99E-B0D4-4F6E-AC58-7AAFA3333081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0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4953138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3E3FC188-9FE5-4F4B-8C5F-72BCFEF4B36F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918371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9599B116-9ABC-4FD0-B6EC-F81E4AB5DB43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56334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08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82847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7607C41D-D762-4B25-9A38-DB5BE2306D98}" type="datetime1">
              <a:rPr lang="en-GB" smtClean="0">
                <a:solidFill>
                  <a:prstClr val="black"/>
                </a:solidFill>
              </a:rPr>
              <a:t>19/07/2019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Training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59999" y="6293648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0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92490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C33839ED-9CA3-44A5-999D-AD00E5B24906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219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38A2B6BE-B60C-4D71-A194-97B9D5FCD5E4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>
          <a:xfrm>
            <a:off x="359999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4697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F7450FFF-47CB-4AA4-9C57-15CFF4DA7107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0733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 baseline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04F4394-C911-4FEF-85FE-DD5769F24EFF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494562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</a:p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22FAA8C-EE82-4263-81DC-B99F6F5C572B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7715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6418821-6FC2-4254-9747-9EB3A466C833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0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2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62289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59999" y="36761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/>
              <a:t>Click to edit </a:t>
            </a:r>
            <a:br>
              <a:rPr lang="en-GB" noProof="0"/>
            </a:br>
            <a:r>
              <a:rPr lang="en-GB" noProof="0"/>
              <a:t>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359999" y="180762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359999" y="658820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09D1EF4E-A0C9-456D-BAFE-72AA4D7DB082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044744" y="658820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62325" y="658820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2" name="Rectangle 11"/>
          <p:cNvSpPr/>
          <p:nvPr userDrawn="1"/>
        </p:nvSpPr>
        <p:spPr bwMode="gray">
          <a:xfrm>
            <a:off x="6803373" y="379578"/>
            <a:ext cx="1976400" cy="694800"/>
          </a:xfrm>
          <a:prstGeom prst="rect">
            <a:avLst/>
          </a:prstGeom>
          <a:blipFill dpi="0" rotWithShape="1">
            <a:blip r:embed="rId18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266350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62" r:id="rId2"/>
    <p:sldLayoutId id="2147483664" r:id="rId3"/>
    <p:sldLayoutId id="2147483686" r:id="rId4"/>
    <p:sldLayoutId id="2147483687" r:id="rId5"/>
    <p:sldLayoutId id="2147483688" r:id="rId6"/>
    <p:sldLayoutId id="2147483670" r:id="rId7"/>
    <p:sldLayoutId id="2147483690" r:id="rId8"/>
    <p:sldLayoutId id="2147483671" r:id="rId9"/>
    <p:sldLayoutId id="2147483685" r:id="rId10"/>
    <p:sldLayoutId id="2147483676" r:id="rId11"/>
    <p:sldLayoutId id="2147483725" r:id="rId12"/>
    <p:sldLayoutId id="2147483666" r:id="rId13"/>
    <p:sldLayoutId id="2147483684" r:id="rId14"/>
    <p:sldLayoutId id="2147483730" r:id="rId15"/>
    <p:sldLayoutId id="2147483731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0092CC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tx1"/>
        </a:buClr>
        <a:buSzPct val="80000"/>
        <a:buFontTx/>
        <a:buNone/>
        <a:defRPr sz="1400" b="0" kern="1200">
          <a:solidFill>
            <a:schemeClr val="tx1"/>
          </a:solidFill>
          <a:latin typeface="+mn-lt"/>
          <a:ea typeface="+mn-ea"/>
          <a:cs typeface="Times New Roman" panose="02020603050405020304" pitchFamily="18" charset="0"/>
        </a:defRPr>
      </a:lvl1pPr>
      <a:lvl2pPr marL="360363" indent="-179388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9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939" userDrawn="1">
          <p15:clr>
            <a:srgbClr val="F26B43"/>
          </p15:clr>
        </p15:guide>
        <p15:guide id="7" pos="28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59999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59999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0145B432-CECA-49D9-9C4F-ED4489295F5D}" type="datetime1">
              <a:rPr lang="en-GB" noProof="0" smtClean="0"/>
              <a:t>19/07/2019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238844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26" r:id="rId12"/>
    <p:sldLayoutId id="2147483719" r:id="rId13"/>
    <p:sldLayoutId id="2147483720" r:id="rId14"/>
    <p:sldLayoutId id="2147483727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821" userDrawn="1">
          <p15:clr>
            <a:srgbClr val="F26B43"/>
          </p15:clr>
        </p15:guide>
        <p15:guide id="7" pos="29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1</a:t>
            </a:r>
          </a:p>
        </p:txBody>
      </p:sp>
    </p:spTree>
    <p:extLst>
      <p:ext uri="{BB962C8B-B14F-4D97-AF65-F5344CB8AC3E}">
        <p14:creationId xmlns:p14="http://schemas.microsoft.com/office/powerpoint/2010/main" val="947275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</a:rPr>
              <a:t>Data/indicator</a:t>
            </a:r>
            <a:endParaRPr lang="en-US" dirty="0">
              <a:latin typeface="Arial" panose="020B060402020202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</a:rPr>
              <a:t>Source</a:t>
            </a:r>
            <a:endParaRPr lang="en-US" dirty="0">
              <a:latin typeface="Arial" panose="020B060402020202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FFFFFF"/>
                </a:solidFill>
                <a:latin typeface="Arial" panose="020B0604020202020204" pitchFamily="34" charset="0"/>
              </a:rPr>
              <a:t>Key stakeholder</a:t>
            </a:r>
            <a:endParaRPr 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10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438150" y="1800001"/>
          <a:ext cx="7181850" cy="5292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3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3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5083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6396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trained professionals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Tertiary </a:t>
                      </a:r>
                      <a:r>
                        <a:rPr lang="en-US" baseline="0" dirty="0"/>
                        <a:t>Institutions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9021">
                <a:tc>
                  <a:txBody>
                    <a:bodyPr/>
                    <a:lstStyle/>
                    <a:p>
                      <a:r>
                        <a:rPr lang="en-US" dirty="0"/>
                        <a:t>Number of health professionals receiving scholarships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Accreditation Boards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083">
                <a:tc>
                  <a:txBody>
                    <a:bodyPr/>
                    <a:lstStyle/>
                    <a:p>
                      <a:r>
                        <a:rPr lang="en-US" dirty="0"/>
                        <a:t>Areas of specialty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7709">
                <a:tc>
                  <a:txBody>
                    <a:bodyPr/>
                    <a:lstStyle/>
                    <a:p>
                      <a:r>
                        <a:rPr lang="en-US" dirty="0"/>
                        <a:t>Age range of persons receiving scholarships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49021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institutions providing health related training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302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4</a:t>
            </a:r>
          </a:p>
        </p:txBody>
      </p:sp>
    </p:spTree>
    <p:extLst>
      <p:ext uri="{BB962C8B-B14F-4D97-AF65-F5344CB8AC3E}">
        <p14:creationId xmlns:p14="http://schemas.microsoft.com/office/powerpoint/2010/main" val="1041730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722227"/>
              </p:ext>
            </p:extLst>
          </p:nvPr>
        </p:nvGraphicFramePr>
        <p:xfrm>
          <a:off x="213813" y="1087619"/>
          <a:ext cx="8640960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MOH</a:t>
                      </a: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 Commitment (MOH identifies it at a priority)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Included in Strategic Plan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Some countries collect health professions/cadre data (strength), but not centralized (opportunity/weakness).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Some countries have HRH steering committee/unit</a:t>
                      </a: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is collected via excel, there is an opportunity to transfer to a web based system.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Countries without a steering committee can establish one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Opportunity to develop an HRMIS.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Partnering with organization to secure development of HRH system. </a:t>
                      </a:r>
                      <a:endParaRPr lang="en-GB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all countries currently have a system for the HRH data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Some countries collect health professions/cadre data, but not all centralized.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all countries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have a steering committee/unit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 systems don’t really capture the dynamics of HRH</a:t>
                      </a:r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Funding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Human resources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Competing priorities (within and across ministries)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Reluctance to transparency (due to data sharing, security issues)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GB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1279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7641103"/>
              </p:ext>
            </p:extLst>
          </p:nvPr>
        </p:nvGraphicFramePr>
        <p:xfrm>
          <a:off x="360363" y="1800225"/>
          <a:ext cx="8201961" cy="643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987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Stock</a:t>
                      </a:r>
                      <a:r>
                        <a:rPr lang="en-US" baseline="0" dirty="0"/>
                        <a:t> and distribution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Professional councils/associations,</a:t>
                      </a:r>
                      <a:r>
                        <a:rPr lang="en-US" baseline="0" dirty="0"/>
                        <a:t> Census data, health institutions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Education</a:t>
                      </a:r>
                      <a:r>
                        <a:rPr lang="en-US" baseline="0" dirty="0"/>
                        <a:t> and production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University,</a:t>
                      </a:r>
                      <a:r>
                        <a:rPr lang="en-US" baseline="0" dirty="0"/>
                        <a:t> Ministry of Education, Post-Secondary Ed Survey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Financing and remuneration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Ministry of Finance,</a:t>
                      </a:r>
                      <a:r>
                        <a:rPr lang="en-US" baseline="0" dirty="0"/>
                        <a:t> Ministry of Public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Labour</a:t>
                      </a:r>
                      <a:r>
                        <a:rPr lang="en-US" baseline="0" dirty="0"/>
                        <a:t> market flows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Immigration</a:t>
                      </a:r>
                      <a:r>
                        <a:rPr lang="en-US" baseline="0" dirty="0"/>
                        <a:t> records, Professional Councils, Nursing Inspectorate, Ministry of Labor, SIB.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13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2C06ED-2423-4532-9F2C-EAC6443A75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544130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14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5</a:t>
            </a:r>
          </a:p>
        </p:txBody>
      </p:sp>
    </p:spTree>
    <p:extLst>
      <p:ext uri="{BB962C8B-B14F-4D97-AF65-F5344CB8AC3E}">
        <p14:creationId xmlns:p14="http://schemas.microsoft.com/office/powerpoint/2010/main" val="124927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51520" y="1628800"/>
          <a:ext cx="8640960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</a:rPr>
                        <a:t>Sources exist to collect health professional data,</a:t>
                      </a:r>
                      <a:r>
                        <a:rPr lang="en-GB" sz="1400" b="0" baseline="0" dirty="0">
                          <a:solidFill>
                            <a:schemeClr val="tx1"/>
                          </a:solidFill>
                        </a:rPr>
                        <a:t> e.g., physicians and other professional associations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dirty="0">
                          <a:solidFill>
                            <a:schemeClr val="tx1"/>
                          </a:solidFill>
                        </a:rPr>
                        <a:t>Detailed data exists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dirty="0">
                          <a:solidFill>
                            <a:schemeClr val="tx1"/>
                          </a:solidFill>
                        </a:rPr>
                        <a:t>Reciprocity across professions for examination – human resources &amp; training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Create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linkages with other data 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Define policy questions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measuring changing environment (e.g., demographics, disease burden)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formal system to capture the data – fragmented system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Formal analysis of detailed data that is captured is not completed</a:t>
                      </a: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in capacity to do analysis</a:t>
                      </a:r>
                      <a:endParaRPr lang="en-GB" sz="1400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Health workforce need assessments  have not been determined – training happens regardless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in formal system to validate the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 not utilize multiple sources to do triangulation despite their existence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Lack of awareness among stakeholders in understanding and use of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Difficulty accessing the data even if it does exist (both from a governance and IT perspective)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 data only available as aggregated when reported</a:t>
                      </a:r>
                      <a:endParaRPr lang="en-GB" sz="1400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Changing</a:t>
                      </a:r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political environments – having to start over &amp; those who don’t change necessarily have </a:t>
                      </a:r>
                      <a:r>
                        <a:rPr lang="en-GB" sz="1400" b="0" u="none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will</a:t>
                      </a:r>
                      <a:endParaRPr lang="en-GB" sz="1400" b="0" u="none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143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360363" y="1800225"/>
          <a:ext cx="8201961" cy="553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987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Census information (population and workforce)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Department</a:t>
                      </a:r>
                      <a:r>
                        <a:rPr lang="en-US" sz="1400" baseline="0" dirty="0"/>
                        <a:t> of Sustainable Development &amp; Statistics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Ministry of Health; Public</a:t>
                      </a:r>
                      <a:r>
                        <a:rPr lang="en-US" sz="1400" baseline="0" dirty="0"/>
                        <a:t> Service Commission; multiple sectors  (e.g., finance, </a:t>
                      </a:r>
                      <a:r>
                        <a:rPr lang="en-US" sz="1400" baseline="0"/>
                        <a:t>labour, etc</a:t>
                      </a:r>
                      <a:r>
                        <a:rPr lang="en-US" sz="1400" baseline="0" dirty="0"/>
                        <a:t>.); different levels of the health care system (e.g., primary, acute, etc.)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Morbidity</a:t>
                      </a:r>
                      <a:r>
                        <a:rPr lang="en-US" sz="1400" baseline="0" dirty="0"/>
                        <a:t> &amp; mortality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Community</a:t>
                      </a:r>
                      <a:r>
                        <a:rPr lang="en-US" sz="1400" baseline="0" dirty="0"/>
                        <a:t> Health/Epidemiology office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Same as above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Supply type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Professional associations; regulatory,</a:t>
                      </a:r>
                      <a:r>
                        <a:rPr lang="en-US" sz="1400" baseline="0" dirty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Same as above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Expenditure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Ministry of Finance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Same as above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Survey data – gender</a:t>
                      </a:r>
                      <a:r>
                        <a:rPr lang="en-US" sz="1400" baseline="0" dirty="0"/>
                        <a:t> &amp; equity issues; morbidity data; disability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NGOs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Same as above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Level of education; entry into programs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Ministry of Education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Same as above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16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2C06ED-2423-4532-9F2C-EAC6443A75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76496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1564996"/>
              </p:ext>
            </p:extLst>
          </p:nvPr>
        </p:nvGraphicFramePr>
        <p:xfrm>
          <a:off x="251520" y="1628800"/>
          <a:ext cx="8640960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Data</a:t>
                      </a: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 Base available (electronic or manual 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>
                          <a:solidFill>
                            <a:schemeClr val="tx1"/>
                          </a:solidFill>
                        </a:rPr>
                        <a:t>Register available for all the professions 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Ministries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are motivated to develop or strengthen HRH unit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Provides opportunity for proper planning for the workforce and informs the need for recruitment </a:t>
                      </a:r>
                      <a:endParaRPr lang="en-GB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System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paper based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collected by the different institutions is not standardize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 data quality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Lack of intersect oral collaboration </a:t>
                      </a:r>
                      <a:endParaRPr lang="en-GB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International recruitment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MOF</a:t>
                      </a:r>
                      <a:r>
                        <a:rPr lang="en-GB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not treating the cost of HRH as an investment .</a:t>
                      </a:r>
                      <a:endParaRPr lang="en-GB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93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528079"/>
              </p:ext>
            </p:extLst>
          </p:nvPr>
        </p:nvGraphicFramePr>
        <p:xfrm>
          <a:off x="360363" y="1800225"/>
          <a:ext cx="8201961" cy="587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987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Density</a:t>
                      </a:r>
                      <a:r>
                        <a:rPr lang="en-US" baseline="0" dirty="0"/>
                        <a:t> of health workers per 10,000 pop.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Health</a:t>
                      </a:r>
                      <a:r>
                        <a:rPr lang="en-US" baseline="0" dirty="0"/>
                        <a:t> workforce registry or database 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Registrars for the council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% of active health workers in different age  groups.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 Census data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Census office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Ratio of application for health workforce education and training to training places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Chief Education Officer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  <a:r>
                        <a:rPr lang="en-US" baseline="0" dirty="0"/>
                        <a:t> expenditure on health work force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MOF/MOH</a:t>
                      </a:r>
                      <a:r>
                        <a:rPr lang="en-US" baseline="0" dirty="0"/>
                        <a:t> Records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Snr</a:t>
                      </a:r>
                      <a:r>
                        <a:rPr lang="en-US" baseline="0" dirty="0"/>
                        <a:t> Director HRM/Financial Secretary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Unemployment</a:t>
                      </a:r>
                      <a:r>
                        <a:rPr lang="en-US" baseline="0" dirty="0"/>
                        <a:t> rate for health professionals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Labour Force survey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STATIN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3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2C06ED-2423-4532-9F2C-EAC6443A75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290365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4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2</a:t>
            </a:r>
          </a:p>
        </p:txBody>
      </p:sp>
    </p:spTree>
    <p:extLst>
      <p:ext uri="{BB962C8B-B14F-4D97-AF65-F5344CB8AC3E}">
        <p14:creationId xmlns:p14="http://schemas.microsoft.com/office/powerpoint/2010/main" val="1606844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1657078"/>
              </p:ext>
            </p:extLst>
          </p:nvPr>
        </p:nvGraphicFramePr>
        <p:xfrm>
          <a:off x="251520" y="1628800"/>
          <a:ext cx="864096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GB" b="0" dirty="0" err="1">
                          <a:solidFill>
                            <a:schemeClr val="tx1"/>
                          </a:solidFill>
                        </a:rPr>
                        <a:t>Dept</a:t>
                      </a:r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 in MOH dedicated to HRH (Trinidad)</a:t>
                      </a:r>
                    </a:p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-Strong data sets that are digitalized for nurses but not standardized for other cadres (BVI)</a:t>
                      </a:r>
                    </a:p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-Nursing Councils exist (Trinidad, BVI, Dominica)</a:t>
                      </a:r>
                    </a:p>
                    <a:p>
                      <a:r>
                        <a:rPr lang="en-GB" b="0" baseline="0" dirty="0">
                          <a:solidFill>
                            <a:schemeClr val="tx1"/>
                          </a:solidFill>
                        </a:rPr>
                        <a:t>-Desire to do this by Ministries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  <a:p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-Much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exists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but is fragmented and located in different places (all 4)</a:t>
                      </a:r>
                    </a:p>
                    <a:p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-2020 Year of the Nurse &amp; Midwives and nurses have opportunity to lead the way (and represent large part of workforce)</a:t>
                      </a:r>
                      <a:endParaRPr lang="en-GB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-No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b="0" u="none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dept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MOH dedicated to HRH (BVI, </a:t>
                      </a:r>
                      <a:r>
                        <a:rPr lang="en-GB" b="0" u="none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Dominca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Anguilla)</a:t>
                      </a:r>
                      <a:endParaRPr lang="en-GB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b="0" i="1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GB" b="0" i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Absent</a:t>
                      </a:r>
                      <a:r>
                        <a:rPr lang="en-GB" b="0" i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central data base for data reporting</a:t>
                      </a:r>
                      <a:endParaRPr lang="en-GB" b="0" i="1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-No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Nursing Council (Anguilla)</a:t>
                      </a:r>
                    </a:p>
                    <a:p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-Limited bandwidth within MOH to take on reporting responsibilities– multiple hats</a:t>
                      </a:r>
                    </a:p>
                    <a:p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-No mandate to report</a:t>
                      </a:r>
                    </a:p>
                    <a:p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-Ministries work in silos (Health, </a:t>
                      </a:r>
                      <a:r>
                        <a:rPr lang="en-GB" b="0" u="none" baseline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Finance)</a:t>
                      </a:r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  <a:p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-Future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</a:t>
                      </a: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hanges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political environment could lead to less interest in future</a:t>
                      </a:r>
                    </a:p>
                    <a:p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-Elections every 4-5 years</a:t>
                      </a:r>
                      <a:endParaRPr lang="en-GB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353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1457914"/>
              </p:ext>
            </p:extLst>
          </p:nvPr>
        </p:nvGraphicFramePr>
        <p:xfrm>
          <a:off x="359999" y="1476929"/>
          <a:ext cx="8201961" cy="725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621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55353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Categories</a:t>
                      </a:r>
                      <a:r>
                        <a:rPr lang="en-US" baseline="0" dirty="0"/>
                        <a:t> of health professionals in country by cadre, snapshot at point in time. Can inform migration patterns.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Population Census (Anguilla)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Statistics</a:t>
                      </a:r>
                      <a:r>
                        <a:rPr lang="en-US" baseline="0" dirty="0"/>
                        <a:t> Department (Ministry of Finance and Economic Development)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Amount of active nurses, all nurses hired in country since 1978, nursing density, age, level of training, demographics,</a:t>
                      </a:r>
                      <a:r>
                        <a:rPr lang="en-US" baseline="0" dirty="0"/>
                        <a:t> public/private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Nursing</a:t>
                      </a:r>
                      <a:r>
                        <a:rPr lang="en-US" baseline="0" dirty="0"/>
                        <a:t> &amp; Midwives Council Database (BVI)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Chair of the Council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of staff by professions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Human Resource Database in</a:t>
                      </a:r>
                      <a:r>
                        <a:rPr lang="en-US" baseline="0" dirty="0"/>
                        <a:t> MOH (</a:t>
                      </a:r>
                      <a:r>
                        <a:rPr lang="en-US" baseline="0" dirty="0" err="1"/>
                        <a:t>Dominca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# of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Regulatory</a:t>
                      </a:r>
                      <a:r>
                        <a:rPr lang="en-US" baseline="0" dirty="0"/>
                        <a:t> Boards (Trinidad)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6</a:t>
            </a:fld>
            <a:endParaRPr lang="en-GB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2636253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7</a:t>
            </a:fld>
            <a:endParaRPr lang="en-GB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3</a:t>
            </a:r>
          </a:p>
        </p:txBody>
      </p:sp>
    </p:spTree>
    <p:extLst>
      <p:ext uri="{BB962C8B-B14F-4D97-AF65-F5344CB8AC3E}">
        <p14:creationId xmlns:p14="http://schemas.microsoft.com/office/powerpoint/2010/main" val="415867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612391"/>
              </p:ext>
            </p:extLst>
          </p:nvPr>
        </p:nvGraphicFramePr>
        <p:xfrm>
          <a:off x="251520" y="1628800"/>
          <a:ext cx="864096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31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7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96544"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Strengths</a:t>
                      </a: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 sources of data available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Ministry’s commitment to the implementation of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 HRHIS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a system on which to build 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Existing HIS to support the NHWA.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Opportunities</a:t>
                      </a: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Utilization of the NHWA  to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conduct needs assessments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collaborate with other stakeholders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get political buy-in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move to health in all policies and whole of Government approach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Technological advancements</a:t>
                      </a:r>
                      <a:endParaRPr lang="en-GB" b="0" u="non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Weaknesses</a:t>
                      </a: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Lack of Standardization of data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Seen as a cost and not as an investment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Lack of accurate information being fed into the system.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Lack of</a:t>
                      </a: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ongoing training.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0" u="none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keeping abreast with technological advancements.</a:t>
                      </a:r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u="sng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Threats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Lack of political will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Political climate/instability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Competing priorities within/without</a:t>
                      </a: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en-GB" u="sng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of main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strength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weaknesses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opportunities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threats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 (SWOT </a:t>
            </a:r>
            <a:r>
              <a:rPr lang="fr-F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sz="2400" b="1" dirty="0">
                <a:latin typeface="Arial" panose="020B0604020202020204" pitchFamily="34" charset="0"/>
                <a:cs typeface="Arial" panose="020B0604020202020204" pitchFamily="34" charset="0"/>
              </a:rPr>
              <a:t>) of HRHIS</a:t>
            </a:r>
            <a:endParaRPr lang="fr-FR" sz="24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33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F77E915-95E0-4479-8C33-58974AE9E0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8694079"/>
              </p:ext>
            </p:extLst>
          </p:nvPr>
        </p:nvGraphicFramePr>
        <p:xfrm>
          <a:off x="360363" y="1800225"/>
          <a:ext cx="8201961" cy="597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3987">
                  <a:extLst>
                    <a:ext uri="{9D8B030D-6E8A-4147-A177-3AD203B41FA5}">
                      <a16:colId xmlns:a16="http://schemas.microsoft.com/office/drawing/2014/main" val="2137157485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679071484"/>
                    </a:ext>
                  </a:extLst>
                </a:gridCol>
                <a:gridCol w="2733987">
                  <a:extLst>
                    <a:ext uri="{9D8B030D-6E8A-4147-A177-3AD203B41FA5}">
                      <a16:colId xmlns:a16="http://schemas.microsoft.com/office/drawing/2014/main" val="13128022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Data/indicator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Source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stakeholder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910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Healthcare workers per (category) 10,000 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GNC, MOH</a:t>
                      </a:r>
                      <a:r>
                        <a:rPr lang="en-US" baseline="0" dirty="0"/>
                        <a:t> personnel Dept. Public Service Ministry/Commission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9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Healthcare workers by care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Regional Health Services, Ministry of Communities, Ministry of Finance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700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HW by 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Regional Health Services, PSC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9757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workers by</a:t>
                      </a:r>
                      <a:r>
                        <a:rPr lang="en-US" baseline="0" dirty="0"/>
                        <a:t> geographic 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RHS, PSM,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804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Number of HW by 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MOH, PSM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986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216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4351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630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705846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269D-0A75-47F4-A1DE-9DC1D4FFFF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934E9F-F859-4DD5-A865-0705D107A76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2B44B-0EA9-432B-9529-8B09FEAAD0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9</a:t>
            </a:fld>
            <a:endParaRPr lang="en-GB" noProof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12C06ED-2423-4532-9F2C-EAC6443A754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7B7A94-F7AF-4020-81B1-3B37E71B6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sources and stakeholders</a:t>
            </a:r>
          </a:p>
        </p:txBody>
      </p:sp>
    </p:spTree>
    <p:extLst>
      <p:ext uri="{BB962C8B-B14F-4D97-AF65-F5344CB8AC3E}">
        <p14:creationId xmlns:p14="http://schemas.microsoft.com/office/powerpoint/2010/main" val="3685218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WHO PPT color scheme 2016">
        <a:dk1>
          <a:sysClr val="windowText" lastClr="000000"/>
        </a:dk1>
        <a:lt1>
          <a:sysClr val="window" lastClr="FFFFFF"/>
        </a:lt1>
        <a:dk2>
          <a:srgbClr val="009CDE"/>
        </a:dk2>
        <a:lt2>
          <a:srgbClr val="F3F3F3"/>
        </a:lt2>
        <a:accent1>
          <a:srgbClr val="009CDE"/>
        </a:accent1>
        <a:accent2>
          <a:srgbClr val="183C5C"/>
        </a:accent2>
        <a:accent3>
          <a:srgbClr val="66C4EB"/>
        </a:accent3>
        <a:accent4>
          <a:srgbClr val="9B9B9B"/>
        </a:accent4>
        <a:accent5>
          <a:srgbClr val="CCEBF8"/>
        </a:accent5>
        <a:accent6>
          <a:srgbClr val="C9C9C9"/>
        </a:accent6>
        <a:hlink>
          <a:srgbClr val="009CDE"/>
        </a:hlink>
        <a:folHlink>
          <a:srgbClr val="B2B2B2"/>
        </a:folHlink>
      </a:clrScheme>
    </a:extraClrScheme>
  </a:extraClrSchemeLst>
  <a:custClrLst>
    <a:custClr name="WHO Blue">
      <a:srgbClr val="009CDE"/>
    </a:custClr>
    <a:custClr name="blank">
      <a:srgbClr val="FFFFFF"/>
    </a:custClr>
    <a:custClr name="blank">
      <a:srgbClr val="FFFFFF"/>
    </a:custClr>
    <a:custClr name="blank">
      <a:srgbClr val="FFFFFF"/>
    </a:custClr>
    <a:custClr name="WHO Indigo 01">
      <a:srgbClr val="09164D"/>
    </a:custClr>
    <a:custClr name="WHO Indigo 02">
      <a:srgbClr val="1A4164"/>
    </a:custClr>
    <a:custClr name="WHO Indigo 03">
      <a:srgbClr val="486783"/>
    </a:custClr>
    <a:custClr name="WHO Indigo 04">
      <a:srgbClr val="768DA2"/>
    </a:custClr>
    <a:custClr name="WHO Indigo 05">
      <a:srgbClr val="A3B3C1"/>
    </a:custClr>
    <a:custClr name="WHO Indigo 06">
      <a:srgbClr val="E8ECEF"/>
    </a:custClr>
    <a:custClr name="WHO Grey 01">
      <a:srgbClr val="9B9B9B"/>
    </a:custClr>
    <a:custClr name="WHO Grey 02">
      <a:srgbClr val="C9C9C9"/>
    </a:custClr>
    <a:custClr name="WHO Grey 03">
      <a:srgbClr val="F2F2F2"/>
    </a:custClr>
    <a:custClr name="blank">
      <a:srgbClr val="FFFFFF"/>
    </a:custClr>
    <a:custClr name="WHO Birchgreen 01">
      <a:srgbClr val="29811B"/>
    </a:custClr>
    <a:custClr name="WHO Birchgreen 02">
      <a:srgbClr val="7ABC32"/>
    </a:custClr>
    <a:custClr name="WHO Birchgreen 03">
      <a:srgbClr val="95C95B"/>
    </a:custClr>
    <a:custClr name="WHO Birchgreen 04">
      <a:srgbClr val="AFD784"/>
    </a:custClr>
    <a:custClr name="WHO Birchgreen 05">
      <a:srgbClr val="CAE4AD"/>
    </a:custClr>
    <a:custClr name="WHO Birchgreen 06">
      <a:srgbClr val="F2F8EA"/>
    </a:custClr>
    <a:custClr name="blank">
      <a:srgbClr val="FFFFFF"/>
    </a:custClr>
    <a:custClr name="blank">
      <a:srgbClr val="FFFFFF"/>
    </a:custClr>
    <a:custClr name="blank">
      <a:srgbClr val="FFFFFF"/>
    </a:custClr>
    <a:custClr name="blank">
      <a:srgbClr val="FFFFFF"/>
    </a:custClr>
    <a:custClr name="WHO Savannah 01">
      <a:srgbClr val="966100"/>
    </a:custClr>
    <a:custClr name="WHO Savannah 02">
      <a:srgbClr val="AF8100"/>
    </a:custClr>
    <a:custClr name="WHO Savannah 03">
      <a:srgbClr val="BF9A33"/>
    </a:custClr>
    <a:custClr name="WHO Savannah 04">
      <a:srgbClr val="CFB366"/>
    </a:custClr>
    <a:custClr name="WHO Savannah 05">
      <a:srgbClr val="DFCD99"/>
    </a:custClr>
    <a:custClr name="WHO Savannah 06">
      <a:srgbClr val="F7F2E5"/>
    </a:custClr>
    <a:custClr name="WHO Purple 01">
      <a:srgbClr val="761302"/>
    </a:custClr>
    <a:custClr name="WHO Purple 02">
      <a:srgbClr val="8F3807"/>
    </a:custClr>
    <a:custClr name="WHO Purple 03">
      <a:srgbClr val="A56039"/>
    </a:custClr>
    <a:custClr name="blank">
      <a:srgbClr val="FFFFFF"/>
    </a:custClr>
    <a:custClr name="WHO Heat 01">
      <a:srgbClr val="B54606"/>
    </a:custClr>
    <a:custClr name="WHO Heat 02">
      <a:srgbClr val="D46112"/>
    </a:custClr>
    <a:custClr name="WHO Heat 03">
      <a:srgbClr val="DD8141"/>
    </a:custClr>
    <a:custClr name="WHO Heat 04">
      <a:srgbClr val="E5A071"/>
    </a:custClr>
    <a:custClr name="WHO Heat 05">
      <a:srgbClr val="EEC0A0"/>
    </a:custClr>
    <a:custClr name="WHO Heat 06">
      <a:srgbClr val="FBEFE7"/>
    </a:custClr>
    <a:custClr name="WHO Purple 04">
      <a:srgbClr val="BC886A"/>
    </a:custClr>
    <a:custClr name="WHO Purple 05">
      <a:srgbClr val="D2AF9C"/>
    </a:custClr>
    <a:custClr name="WHO Purple 06">
      <a:srgbClr val="F4EBE6"/>
    </a:custClr>
    <a:custClr name="blank">
      <a:srgbClr val="FFFFFF"/>
    </a:custClr>
    <a:custClr name="WHO Wood 01">
      <a:srgbClr val="20521A"/>
    </a:custClr>
    <a:custClr name="WHO Wood 02">
      <a:srgbClr val="2F7D4F"/>
    </a:custClr>
    <a:custClr name="WHO Wood 03">
      <a:srgbClr val="599772"/>
    </a:custClr>
    <a:custClr name="WHO Wood 04">
      <a:srgbClr val="82B195"/>
    </a:custClr>
    <a:custClr name="WHO Wood 05">
      <a:srgbClr val="ACCBB9"/>
    </a:custClr>
    <a:custClr name="WHO Wood 06">
      <a:srgbClr val="EAF2ED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S2XDK6ZE62HX-2102554853-45</_dlc_DocId>
    <_dlc_DocIdUrl xmlns="f89c1f2e-6fad-4ddb-9b8d-2fc90c6c7eef">
      <Url>https://paho.sharepoint.com/_layouts/15/DocIdRedir.aspx?ID=S2XDK6ZE62HX-2102554853-45</Url>
      <Description>S2XDK6ZE62HX-2102554853-45</Description>
    </_dlc_DocIdUrl>
  </documentManagement>
</p:properties>
</file>

<file path=customXml/itemProps1.xml><?xml version="1.0" encoding="utf-8"?>
<ds:datastoreItem xmlns:ds="http://schemas.openxmlformats.org/officeDocument/2006/customXml" ds:itemID="{74EA0AE0-3FDF-40B1-A44F-0A94F8358FE9}"/>
</file>

<file path=customXml/itemProps2.xml><?xml version="1.0" encoding="utf-8"?>
<ds:datastoreItem xmlns:ds="http://schemas.openxmlformats.org/officeDocument/2006/customXml" ds:itemID="{CDE538EF-FA6A-466A-8DC1-653F0FC45A41}"/>
</file>

<file path=customXml/itemProps3.xml><?xml version="1.0" encoding="utf-8"?>
<ds:datastoreItem xmlns:ds="http://schemas.openxmlformats.org/officeDocument/2006/customXml" ds:itemID="{24AB03E4-C4DB-4950-A4CE-21F41D6476F9}"/>
</file>

<file path=customXml/itemProps4.xml><?xml version="1.0" encoding="utf-8"?>
<ds:datastoreItem xmlns:ds="http://schemas.openxmlformats.org/officeDocument/2006/customXml" ds:itemID="{E308E376-008F-47E6-AA1C-7FDBAE8080E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1837</TotalTime>
  <Words>1297</Words>
  <Application>Microsoft Office PowerPoint</Application>
  <PresentationFormat>On-screen Show (4:3)</PresentationFormat>
  <Paragraphs>236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Times New Roman</vt:lpstr>
      <vt:lpstr>Ebrima</vt:lpstr>
      <vt:lpstr>Calibri</vt:lpstr>
      <vt:lpstr>Arial</vt:lpstr>
      <vt:lpstr>Office Theme</vt:lpstr>
      <vt:lpstr>2_Office Theme</vt:lpstr>
      <vt:lpstr>Table 1</vt:lpstr>
      <vt:lpstr>Analysis of main strength, weaknesses, opportunities and threats (SWOT analysis) of HRHIS</vt:lpstr>
      <vt:lpstr>Data sources and stakeholders</vt:lpstr>
      <vt:lpstr>Table 2</vt:lpstr>
      <vt:lpstr>Analysis of main strength, weaknesses, opportunities and threats (SWOT analysis) of HRHIS</vt:lpstr>
      <vt:lpstr>Data sources and stakeholders</vt:lpstr>
      <vt:lpstr>Table 3</vt:lpstr>
      <vt:lpstr>Analysis of main strength, weaknesses, opportunities and threats (SWOT analysis) of HRHIS</vt:lpstr>
      <vt:lpstr>Data sources and stakeholders</vt:lpstr>
      <vt:lpstr>PowerPoint Presentation</vt:lpstr>
      <vt:lpstr>Table 4</vt:lpstr>
      <vt:lpstr>Analysis of main strength, weaknesses, opportunities and threats (SWOT analysis) of HRHIS</vt:lpstr>
      <vt:lpstr>Data sources and stakeholders</vt:lpstr>
      <vt:lpstr>Table 5</vt:lpstr>
      <vt:lpstr>Analysis of main strength, weaknesses, opportunities and threats (SWOT analysis) of HRHIS</vt:lpstr>
      <vt:lpstr>Data sources and stakeholders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Benedikt Fischer</dc:creator>
  <cp:lastModifiedBy>Rental</cp:lastModifiedBy>
  <cp:revision>383</cp:revision>
  <cp:lastPrinted>2018-05-17T07:57:04Z</cp:lastPrinted>
  <dcterms:created xsi:type="dcterms:W3CDTF">2016-09-26T17:27:22Z</dcterms:created>
  <dcterms:modified xsi:type="dcterms:W3CDTF">2019-07-19T19:45:09Z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093547f4-ae0c-4f9c-9364-77bb710044e3</vt:lpwstr>
  </property>
</Properties>
</file>