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90" r:id="rId2"/>
  </p:sldMasterIdLst>
  <p:sldIdLst>
    <p:sldId id="259" r:id="rId3"/>
    <p:sldId id="264" r:id="rId4"/>
    <p:sldId id="26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3" autoAdjust="0"/>
    <p:restoredTop sz="94660"/>
  </p:normalViewPr>
  <p:slideViewPr>
    <p:cSldViewPr snapToGrid="0">
      <p:cViewPr>
        <p:scale>
          <a:sx n="100" d="100"/>
          <a:sy n="100" d="100"/>
        </p:scale>
        <p:origin x="-103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4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3.xml"/><Relationship Id="rId10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on Icon to add picture, then arrange object (send to back)</a:t>
            </a:r>
            <a:br>
              <a:rPr lang="en-GB" noProof="0"/>
            </a:br>
            <a:r>
              <a:rPr lang="en-GB" noProof="0"/>
              <a:t>Change picture either by right mouse click on picture + „change picture“ </a:t>
            </a:r>
            <a:br>
              <a:rPr lang="en-GB" noProof="0"/>
            </a:br>
            <a:r>
              <a:rPr lang="en-GB" noProof="0"/>
              <a:t>or by deleting picture + resetting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" y="4482006"/>
            <a:ext cx="9143999" cy="1655999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www.who.int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9999" y="5440855"/>
            <a:ext cx="8408379" cy="288000"/>
          </a:xfrm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057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 bwMode="invGray"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8E8AB2F-2C10-4E2A-BDF7-A4ACD0C2ED3F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 bwMode="invGray">
          <a:noFill/>
        </p:spPr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 bwMode="invGray">
          <a:noFill/>
        </p:spPr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invGray">
          <a:noFill/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 bwMode="invGray">
          <a:xfrm>
            <a:off x="360000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bg2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0341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2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tabLst>
                <a:tab pos="1614488" algn="l"/>
              </a:tabLst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0A193FF-C067-4978-8BF0-0C4B94E59312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4000" y="370800"/>
            <a:ext cx="1976400" cy="694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2532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/>
          <a:p>
            <a:fld id="{E6CAE2F2-BD36-470F-ADBA-C8EF0F9EDA20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 dirty="0">
              <a:solidFill>
                <a:srgbClr val="F3F3F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59999" y="359999"/>
            <a:ext cx="612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2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703861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invGray"/>
        <p:txBody>
          <a:bodyPr/>
          <a:lstStyle/>
          <a:p>
            <a:fld id="{D81FF1BA-19EF-4C54-8493-D6FF195D9FF2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101730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Name of Author  |  Function | Division | Country </a:t>
            </a:r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87602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F5EBD54-B571-4476-8C77-3205612239E1}" type="datetime1">
              <a:rPr lang="en-GB" smtClean="0">
                <a:solidFill>
                  <a:prstClr val="black"/>
                </a:solidFill>
              </a:rPr>
              <a:pPr/>
              <a:t>19/07/2019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Advanced Course on NHWA, Harare, Zimbabwe 28 May – 01 June 2018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60000" y="6293652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2771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49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3012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958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721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60001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6888DA50-4F8B-4013-B91C-887347B9E3BC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0741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61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405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854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922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566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7307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invGray"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F181C78C-2008-44B4-AEB1-F3C1D6CE0FF0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29714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5364766F-A4A6-4EB0-8530-819F97CC51DE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805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7E70525D-235E-4AC1-87CF-8BCA614F2C5B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 bwMode="invGray"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 bwMode="invGray"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 bwMode="invGray">
          <a:xfrm>
            <a:off x="360001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 bwMode="invGray"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460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8353DE9D-7817-4620-8634-496DE2F4B334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 bwMode="invGray"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 bwMode="invGray"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 bwMode="invGray"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 bwMode="invGray"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969374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55F207B-F168-45A4-A6C9-81D32272227D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18028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FC61D7B-65C0-4E47-9447-612A84D8D7D3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4154481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065788F1-1280-45BD-A511-3AFCEC335E65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165160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4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invGray">
          <a:xfrm>
            <a:off x="360001" y="180000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invGray">
          <a:xfrm>
            <a:off x="360001" y="658058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D4200268-D81F-4DE3-99EC-19C68993015F}" type="datetime1">
              <a:rPr lang="en-GB" smtClean="0">
                <a:solidFill>
                  <a:srgbClr val="F3F3F3"/>
                </a:solidFill>
              </a:rPr>
              <a:pPr defTabSz="457200"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A74CE0EA-F3B5-4684-BA10-C594598FDB9C}" type="slidenum">
              <a:rPr lang="en-GB" smtClean="0">
                <a:solidFill>
                  <a:srgbClr val="F3F3F3"/>
                </a:solidFill>
              </a:rPr>
              <a:pPr defTabSz="457200"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6803373" y="371958"/>
            <a:ext cx="1976400" cy="6948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8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bg1"/>
        </a:buClr>
        <a:buSzPct val="80000"/>
        <a:buFontTx/>
        <a:buNone/>
        <a:defRPr sz="1400" b="0" kern="1200">
          <a:solidFill>
            <a:schemeClr val="bg1"/>
          </a:solidFill>
          <a:latin typeface="+mn-lt"/>
          <a:ea typeface="+mn-ea"/>
          <a:cs typeface="Times New Roman" panose="02020603050405020304" pitchFamily="18" charset="0"/>
        </a:defRPr>
      </a:lvl1pPr>
      <a:lvl2pPr marL="466725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tabLst>
          <a:tab pos="10747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131">
          <p15:clr>
            <a:srgbClr val="F26B43"/>
          </p15:clr>
        </p15:guide>
        <p15:guide id="2" orient="horz" pos="3809">
          <p15:clr>
            <a:srgbClr val="F26B43"/>
          </p15:clr>
        </p15:guide>
        <p15:guide id="3" pos="2880">
          <p15:clr>
            <a:srgbClr val="F26B43"/>
          </p15:clr>
        </p15:guide>
        <p15:guide id="4" pos="227">
          <p15:clr>
            <a:srgbClr val="F26B43"/>
          </p15:clr>
        </p15:guide>
        <p15:guide id="5" pos="5534">
          <p15:clr>
            <a:srgbClr val="F26B43"/>
          </p15:clr>
        </p15:guide>
        <p15:guide id="6" pos="2821">
          <p15:clr>
            <a:srgbClr val="F26B43"/>
          </p15:clr>
        </p15:guide>
        <p15:guide id="7" pos="293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95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256312"/>
            <a:ext cx="8763000" cy="2048988"/>
          </a:xfrm>
        </p:spPr>
        <p:txBody>
          <a:bodyPr/>
          <a:lstStyle/>
          <a:p>
            <a:r>
              <a:rPr lang="en-US" sz="3200" dirty="0"/>
              <a:t>Group exercise 3:</a:t>
            </a:r>
            <a:br>
              <a:rPr lang="en-US" sz="3200" dirty="0"/>
            </a:br>
            <a:r>
              <a:rPr lang="en-US" sz="3200" dirty="0"/>
              <a:t>NHWA implementation roadmap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Health Workforce Department, WHO, Geneva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7" y="412402"/>
            <a:ext cx="3176587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241A7E60-6F1B-4BF6-B656-92B33B811C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4621" y="5625355"/>
            <a:ext cx="8408379" cy="28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75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7556643"/>
              </p:ext>
            </p:extLst>
          </p:nvPr>
        </p:nvGraphicFramePr>
        <p:xfrm>
          <a:off x="251520" y="590388"/>
          <a:ext cx="8640960" cy="62553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072">
                  <a:extLst>
                    <a:ext uri="{9D8B030D-6E8A-4147-A177-3AD203B41FA5}">
                      <a16:colId xmlns:a16="http://schemas.microsoft.com/office/drawing/2014/main" xmlns="" val="386902660"/>
                    </a:ext>
                  </a:extLst>
                </a:gridCol>
                <a:gridCol w="3943153">
                  <a:extLst>
                    <a:ext uri="{9D8B030D-6E8A-4147-A177-3AD203B41FA5}">
                      <a16:colId xmlns:a16="http://schemas.microsoft.com/office/drawing/2014/main" xmlns="" val="3862502949"/>
                    </a:ext>
                  </a:extLst>
                </a:gridCol>
                <a:gridCol w="1126837">
                  <a:extLst>
                    <a:ext uri="{9D8B030D-6E8A-4147-A177-3AD203B41FA5}">
                      <a16:colId xmlns:a16="http://schemas.microsoft.com/office/drawing/2014/main" xmlns="" val="3895011504"/>
                    </a:ext>
                  </a:extLst>
                </a:gridCol>
                <a:gridCol w="1327898">
                  <a:extLst>
                    <a:ext uri="{9D8B030D-6E8A-4147-A177-3AD203B41FA5}">
                      <a16:colId xmlns:a16="http://schemas.microsoft.com/office/drawing/2014/main" xmlns="" val="2885687560"/>
                    </a:ext>
                  </a:extLst>
                </a:gridCol>
              </a:tblGrid>
              <a:tr h="437451">
                <a:tc>
                  <a:txBody>
                    <a:bodyPr/>
                    <a:lstStyle/>
                    <a:p>
                      <a:r>
                        <a:rPr lang="en-US" sz="1200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2718972"/>
                  </a:ext>
                </a:extLst>
              </a:tr>
              <a:tr h="568686">
                <a:tc>
                  <a:txBody>
                    <a:bodyPr/>
                    <a:lstStyle/>
                    <a:p>
                      <a:r>
                        <a:rPr lang="en-US" sz="1100" dirty="0"/>
                        <a:t>Governmental buy-in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Debrief Health</a:t>
                      </a:r>
                      <a:r>
                        <a:rPr lang="en-US" sz="1100" baseline="0" dirty="0" smtClean="0"/>
                        <a:t> Canada Committee of Health Workforce (CHW) re: NWHA participation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Immediate</a:t>
                      </a:r>
                    </a:p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Health Canada, CHW;</a:t>
                      </a:r>
                      <a:r>
                        <a:rPr lang="en-US" sz="1100" baseline="0" dirty="0" smtClean="0"/>
                        <a:t> CIHI, senior leadership</a:t>
                      </a:r>
                      <a:endParaRPr lang="en-US" sz="11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0935785"/>
                  </a:ext>
                </a:extLst>
              </a:tr>
              <a:tr h="568686">
                <a:tc>
                  <a:txBody>
                    <a:bodyPr/>
                    <a:lstStyle/>
                    <a:p>
                      <a:r>
                        <a:rPr lang="en-US" sz="1100" dirty="0"/>
                        <a:t>Governance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Discuss</a:t>
                      </a:r>
                      <a:r>
                        <a:rPr lang="en-US" sz="1100" baseline="0" dirty="0" smtClean="0"/>
                        <a:t> with </a:t>
                      </a:r>
                      <a:r>
                        <a:rPr lang="en-US" sz="1100" dirty="0" smtClean="0"/>
                        <a:t>Health</a:t>
                      </a:r>
                      <a:r>
                        <a:rPr lang="en-US" sz="1100" baseline="0" dirty="0" smtClean="0"/>
                        <a:t> Canada CHW, roles and responsibilities of invested stakeholders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Immediate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Health Canada, CHW;</a:t>
                      </a:r>
                      <a:r>
                        <a:rPr lang="en-US" sz="1100" baseline="0" dirty="0" smtClean="0"/>
                        <a:t> CIHI, senior leadership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29967175"/>
                  </a:ext>
                </a:extLst>
              </a:tr>
              <a:tr h="1049881">
                <a:tc rowSpan="2">
                  <a:txBody>
                    <a:bodyPr/>
                    <a:lstStyle/>
                    <a:p>
                      <a:r>
                        <a:rPr lang="en-US" sz="1100" dirty="0"/>
                        <a:t>Scoping and 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Debrief Health</a:t>
                      </a:r>
                      <a:r>
                        <a:rPr lang="en-US" sz="1100" baseline="0" dirty="0" smtClean="0"/>
                        <a:t> Canada CHW, Canada ICN representative and CIHI senior management re: PAHO workshop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Discuss</a:t>
                      </a:r>
                      <a:r>
                        <a:rPr lang="en-US" sz="1100" baseline="0" dirty="0" smtClean="0"/>
                        <a:t> plan for Canada’s participation and next steps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Immediate</a:t>
                      </a:r>
                    </a:p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Health Canada, CHW</a:t>
                      </a:r>
                      <a:r>
                        <a:rPr lang="en-US" sz="1100" baseline="0" dirty="0" smtClean="0"/>
                        <a:t>; ICN representative, CIHI, senior leadership</a:t>
                      </a:r>
                      <a:endParaRPr lang="en-US" sz="1100" dirty="0" smtClean="0"/>
                    </a:p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431389"/>
                  </a:ext>
                </a:extLst>
              </a:tr>
              <a:tr h="8894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Review NWHA modules 2-10 and identify possible relevant</a:t>
                      </a:r>
                      <a:r>
                        <a:rPr lang="en-US" sz="1100" baseline="0" dirty="0" smtClean="0"/>
                        <a:t> indicators that Canada can add; discuss data acquisition needs based on methodology and current environment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Medium/long-term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CIHI, HWI data management team, senior leadership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63804448"/>
                  </a:ext>
                </a:extLst>
              </a:tr>
              <a:tr h="278543">
                <a:tc>
                  <a:txBody>
                    <a:bodyPr/>
                    <a:lstStyle/>
                    <a:p>
                      <a:r>
                        <a:rPr lang="en-US" sz="1100" dirty="0"/>
                        <a:t>Legal framework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93971910"/>
                  </a:ext>
                </a:extLst>
              </a:tr>
              <a:tr h="530263">
                <a:tc>
                  <a:txBody>
                    <a:bodyPr/>
                    <a:lstStyle/>
                    <a:p>
                      <a:r>
                        <a:rPr lang="en-US" sz="1100" dirty="0"/>
                        <a:t>Data compilation and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 data management team on NHWA platform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 and try Excel template for NHWA platform upload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Immediate</a:t>
                      </a:r>
                    </a:p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CIHI, HWI data management team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63499124"/>
                  </a:ext>
                </a:extLst>
              </a:tr>
              <a:tr h="777690">
                <a:tc>
                  <a:txBody>
                    <a:bodyPr/>
                    <a:lstStyle/>
                    <a:p>
                      <a:r>
                        <a:rPr lang="en-US" sz="1100" dirty="0"/>
                        <a:t>Validation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Confirm</a:t>
                      </a:r>
                      <a:r>
                        <a:rPr lang="en-US" sz="1100" baseline="0" dirty="0" smtClean="0"/>
                        <a:t> with Health </a:t>
                      </a:r>
                      <a:r>
                        <a:rPr lang="en-US" sz="1100" baseline="0" smtClean="0"/>
                        <a:t>Canada CHW  </a:t>
                      </a:r>
                      <a:r>
                        <a:rPr lang="en-US" sz="1100" baseline="0" dirty="0" smtClean="0"/>
                        <a:t>indicators that are of 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 and which ones CIHI can contribute to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Evaluate NHWA methodology with CIHI/OECD methodology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Immediate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Health Canada, CHW</a:t>
                      </a:r>
                      <a:r>
                        <a:rPr lang="en-US" sz="1100" baseline="0" dirty="0" smtClean="0"/>
                        <a:t>; CIHI, HWI team</a:t>
                      </a:r>
                      <a:endParaRPr lang="en-US" sz="11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25808835"/>
                  </a:ext>
                </a:extLst>
              </a:tr>
              <a:tr h="315383">
                <a:tc>
                  <a:txBody>
                    <a:bodyPr/>
                    <a:lstStyle/>
                    <a:p>
                      <a:r>
                        <a:rPr lang="en-US" sz="1100" dirty="0"/>
                        <a:t>Dissemination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838633"/>
                  </a:ext>
                </a:extLst>
              </a:tr>
              <a:tr h="680675">
                <a:tc>
                  <a:txBody>
                    <a:bodyPr/>
                    <a:lstStyle/>
                    <a:p>
                      <a:r>
                        <a:rPr lang="en-US" sz="1100" dirty="0"/>
                        <a:t>Process revision / sustainability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xmlns="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66968"/>
            <a:ext cx="8229600" cy="616528"/>
          </a:xfrm>
        </p:spPr>
        <p:txBody>
          <a:bodyPr>
            <a:noAutofit/>
          </a:bodyPr>
          <a:lstStyle/>
          <a:p>
            <a:r>
              <a:rPr lang="en-US" sz="24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1296316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Immediate: Example train colleagues on NHWA platform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16923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3_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E6180FE3D17B4BB93FF40C93C39535" ma:contentTypeVersion="5" ma:contentTypeDescription="Create a new document." ma:contentTypeScope="" ma:versionID="3bd4de9b2541d030209c8706fe1ccd97">
  <xsd:schema xmlns:xsd="http://www.w3.org/2001/XMLSchema" xmlns:xs="http://www.w3.org/2001/XMLSchema" xmlns:p="http://schemas.microsoft.com/office/2006/metadata/properties" xmlns:ns1="http://schemas.microsoft.com/sharepoint/v3" xmlns:ns2="1b121831-5769-4ac6-a43d-b7a44441bbf7" xmlns:ns3="f89c1f2e-6fad-4ddb-9b8d-2fc90c6c7eef" targetNamespace="http://schemas.microsoft.com/office/2006/metadata/properties" ma:root="true" ma:fieldsID="e60abcda734f940a1ef27b562a8d9f07" ns1:_="" ns2:_="" ns3:_="">
    <xsd:import namespace="http://schemas.microsoft.com/sharepoint/v3"/>
    <xsd:import namespace="1b121831-5769-4ac6-a43d-b7a44441bbf7"/>
    <xsd:import namespace="f89c1f2e-6fad-4ddb-9b8d-2fc90c6c7e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PublishingStartDate" minOccurs="0"/>
                <xsd:element ref="ns1:PublishingExpirationDate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0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1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21831-5769-4ac6-a43d-b7a44441bb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c1f2e-6fad-4ddb-9b8d-2fc90c6c7e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f89c1f2e-6fad-4ddb-9b8d-2fc90c6c7eef">S2XDK6ZE62HX-2102554853-36</_dlc_DocId>
    <_dlc_DocIdUrl xmlns="f89c1f2e-6fad-4ddb-9b8d-2fc90c6c7eef">
      <Url>https://paho.sharepoint.com/_layouts/15/DocIdRedir.aspx?ID=S2XDK6ZE62HX-2102554853-36</Url>
      <Description>S2XDK6ZE62HX-2102554853-36</Description>
    </_dlc_DocIdUrl>
  </documentManagement>
</p:properties>
</file>

<file path=customXml/itemProps1.xml><?xml version="1.0" encoding="utf-8"?>
<ds:datastoreItem xmlns:ds="http://schemas.openxmlformats.org/officeDocument/2006/customXml" ds:itemID="{16C2DF34-4ECE-4D40-8872-B1367C0607B7}"/>
</file>

<file path=customXml/itemProps2.xml><?xml version="1.0" encoding="utf-8"?>
<ds:datastoreItem xmlns:ds="http://schemas.openxmlformats.org/officeDocument/2006/customXml" ds:itemID="{C0FA48EB-36C2-43FA-9421-722A42D9E16E}"/>
</file>

<file path=customXml/itemProps3.xml><?xml version="1.0" encoding="utf-8"?>
<ds:datastoreItem xmlns:ds="http://schemas.openxmlformats.org/officeDocument/2006/customXml" ds:itemID="{E1A792C8-F49D-411C-9FBD-F51DA85012DC}"/>
</file>

<file path=customXml/itemProps4.xml><?xml version="1.0" encoding="utf-8"?>
<ds:datastoreItem xmlns:ds="http://schemas.openxmlformats.org/officeDocument/2006/customXml" ds:itemID="{27B603CB-0867-4F3B-887B-AEFB326B0BF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225</Words>
  <Application>Microsoft Office PowerPoint</Application>
  <PresentationFormat>On-screen Show (4:3)</PresentationFormat>
  <Paragraphs>37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3_Office Theme</vt:lpstr>
      <vt:lpstr>Waveform</vt:lpstr>
      <vt:lpstr>Group exercise 3: NHWA implementation roadmap </vt:lpstr>
      <vt:lpstr>Roadmap with major steps to be developed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exercise 3: NHWA implementation roadmap</dc:title>
  <dc:creator>SAARES, Aurora</dc:creator>
  <cp:lastModifiedBy>Oris</cp:lastModifiedBy>
  <cp:revision>18</cp:revision>
  <dcterms:created xsi:type="dcterms:W3CDTF">2019-07-17T11:46:42Z</dcterms:created>
  <dcterms:modified xsi:type="dcterms:W3CDTF">2019-07-19T12:31:16Z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0x0101004CE6180FE3D17B4BB93FF40C93C39535</vt:lpwstr>
  </property>
  <property fmtid="{D5CDD505-2E9C-101B-9397-08002B2CF9AE}" pid="3" name="_dlc_DocIdItemGuid">
    <vt:lpwstr>1f6b9c74-fb27-4137-ac03-3ad7bb5d178c</vt:lpwstr>
  </property>
</Properties>
</file>