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  <p:sldId id="269" r:id="rId5"/>
    <p:sldId id="265" r:id="rId6"/>
    <p:sldId id="270" r:id="rId7"/>
    <p:sldId id="266" r:id="rId8"/>
    <p:sldId id="271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>
        <p:scale>
          <a:sx n="100" d="100"/>
          <a:sy n="100" d="100"/>
        </p:scale>
        <p:origin x="-98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ustomXml" Target="../customXml/item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2980839"/>
            <a:ext cx="9143999" cy="3229342"/>
          </a:xfrm>
        </p:spPr>
        <p:txBody>
          <a:bodyPr/>
          <a:lstStyle/>
          <a:p>
            <a:pPr algn="ctr"/>
            <a:r>
              <a:rPr lang="en-GB" dirty="0" smtClean="0"/>
              <a:t>Presented by : The Golden Sunshine Team /Jamaica </a:t>
            </a:r>
          </a:p>
          <a:p>
            <a:pPr algn="ctr">
              <a:lnSpc>
                <a:spcPct val="100000"/>
              </a:lnSpc>
            </a:pPr>
            <a:r>
              <a:rPr lang="en-GB" dirty="0" smtClean="0"/>
              <a:t>Gail Hudson </a:t>
            </a:r>
          </a:p>
          <a:p>
            <a:pPr algn="ctr">
              <a:lnSpc>
                <a:spcPct val="100000"/>
              </a:lnSpc>
            </a:pPr>
            <a:r>
              <a:rPr lang="en-GB" dirty="0" smtClean="0"/>
              <a:t>Howard Lynch </a:t>
            </a:r>
          </a:p>
          <a:p>
            <a:pPr algn="ctr">
              <a:lnSpc>
                <a:spcPct val="100000"/>
              </a:lnSpc>
            </a:pPr>
            <a:r>
              <a:rPr lang="en-GB" dirty="0" smtClean="0"/>
              <a:t>Karen Nelson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48640" y="1528415"/>
            <a:ext cx="8763000" cy="1575459"/>
          </a:xfrm>
        </p:spPr>
        <p:txBody>
          <a:bodyPr/>
          <a:lstStyle/>
          <a:p>
            <a:pPr algn="ctr"/>
            <a:r>
              <a:rPr lang="en-US" sz="3200" dirty="0"/>
              <a:t>Group </a:t>
            </a:r>
            <a:r>
              <a:rPr lang="en-US" sz="3200" dirty="0" smtClean="0"/>
              <a:t>Exercise 3:</a:t>
            </a:r>
            <a:br>
              <a:rPr lang="en-US" sz="3200" dirty="0" smtClean="0"/>
            </a:br>
            <a:r>
              <a:rPr lang="en-US" sz="3200" smtClean="0"/>
              <a:t>NHWA </a:t>
            </a:r>
            <a:r>
              <a:rPr lang="en-US" sz="3200"/>
              <a:t>I</a:t>
            </a:r>
            <a:r>
              <a:rPr lang="en-US" sz="3200" smtClean="0"/>
              <a:t>mplementation </a:t>
            </a:r>
            <a:r>
              <a:rPr lang="en-US" sz="3200" dirty="0"/>
              <a:t>R</a:t>
            </a:r>
            <a:r>
              <a:rPr lang="en-US" sz="3200" smtClean="0"/>
              <a:t>oadmap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146" y="280284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r>
              <a:rPr lang="en-US" b="1" dirty="0" smtClean="0"/>
              <a:t>July 18,2019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881886"/>
              </p:ext>
            </p:extLst>
          </p:nvPr>
        </p:nvGraphicFramePr>
        <p:xfrm>
          <a:off x="251520" y="1164258"/>
          <a:ext cx="8640960" cy="8532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645315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2178171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Prepare a briefing paper to support the need for the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NHWA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an inventory of all the relevant  information systems to support NHWA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Identify  the stakeholder agencies and key stakeholders.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 working days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</a:t>
                      </a:r>
                      <a:r>
                        <a:rPr lang="en-US" sz="1800" baseline="0" dirty="0" smtClean="0"/>
                        <a:t> weeks </a:t>
                      </a: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 2</a:t>
                      </a:r>
                      <a:r>
                        <a:rPr lang="en-US" sz="1800" baseline="0" dirty="0" smtClean="0"/>
                        <a:t> weeks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Focal Point /Snr Director of HRM&amp;A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Director Human Resource(HR)  Department</a:t>
                      </a:r>
                      <a:r>
                        <a:rPr lang="en-US" sz="1800" baseline="0" dirty="0" smtClean="0"/>
                        <a:t>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 Director of HR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521939"/>
              </p:ext>
            </p:extLst>
          </p:nvPr>
        </p:nvGraphicFramePr>
        <p:xfrm>
          <a:off x="251520" y="1268760"/>
          <a:ext cx="8640960" cy="907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Conduct Stakeholder</a:t>
                      </a:r>
                      <a:r>
                        <a:rPr lang="en-US" sz="1800" baseline="0" dirty="0" smtClean="0"/>
                        <a:t> Mapping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Request a nominee from each of the stakeholder agencies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Set up a steering committee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aseline="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 Set up a secretariat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2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4</a:t>
                      </a:r>
                      <a:r>
                        <a:rPr lang="en-US" sz="1800" baseline="0" dirty="0" smtClean="0"/>
                        <a:t> weeks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4 weeks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Focal Point /Snr Director of HRM&amp;A</a:t>
                      </a:r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Permanent Secretary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Focal Point /Snr Director of HRM&amp;A</a:t>
                      </a:r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Focal Point /Snr Director of HRM&amp;A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6285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986285"/>
              </p:ext>
            </p:extLst>
          </p:nvPr>
        </p:nvGraphicFramePr>
        <p:xfrm>
          <a:off x="282514" y="1216508"/>
          <a:ext cx="8578971" cy="7379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81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55934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898028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898028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362345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1216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Scoping and planning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Technical working group conduct maturity assessment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Prepare data analysis and dissemination plan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  Develop budget to support NHWA.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Incorporate</a:t>
                      </a:r>
                      <a:r>
                        <a:rPr lang="en-US" sz="1800" baseline="0" dirty="0" smtClean="0"/>
                        <a:t>  plan in the MOHW Operation Plan 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</a:t>
                      </a:r>
                      <a:r>
                        <a:rPr lang="en-US" sz="1800" baseline="0" dirty="0" smtClean="0"/>
                        <a:t> weeks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2 weeks 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 working group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  working group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  working group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  working group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3976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28597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3976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217475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861004"/>
              </p:ext>
            </p:extLst>
          </p:nvPr>
        </p:nvGraphicFramePr>
        <p:xfrm>
          <a:off x="251520" y="1268760"/>
          <a:ext cx="8640960" cy="10716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Developing and negotiating a</a:t>
                      </a:r>
                      <a:r>
                        <a:rPr lang="en-US" sz="1800" baseline="0" dirty="0" smtClean="0"/>
                        <a:t> MOU with the data sources.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800" baseline="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Develop </a:t>
                      </a:r>
                      <a:r>
                        <a:rPr lang="en-US" sz="1800" baseline="0" dirty="0" smtClean="0"/>
                        <a:t> standard operating procedures to deal with data breach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Develop </a:t>
                      </a:r>
                      <a:r>
                        <a:rPr lang="en-US" sz="1800" baseline="0" dirty="0" smtClean="0"/>
                        <a:t> standard operating procedures on how to share the results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36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 weeks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Director of the Legal Department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  <a:p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  <a:endParaRPr lang="en-US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20410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501177"/>
              </p:ext>
            </p:extLst>
          </p:nvPr>
        </p:nvGraphicFramePr>
        <p:xfrm>
          <a:off x="251520" y="1268760"/>
          <a:ext cx="8709600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890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9485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26929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26929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529317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2016446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Conduct Quality assessment of  all data sources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Standards develop and  adopted on data  collection schedule and utilization.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80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Identify potential new sources of data  to answer evolving</a:t>
                      </a:r>
                      <a:r>
                        <a:rPr lang="en-US" sz="1800" baseline="0" dirty="0" smtClean="0"/>
                        <a:t>  questions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 36 </a:t>
                      </a:r>
                      <a:r>
                        <a:rPr lang="en-US" sz="1800" dirty="0" smtClean="0"/>
                        <a:t>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12 weeks</a:t>
                      </a:r>
                      <a:r>
                        <a:rPr lang="en-US" sz="1800" baseline="0" dirty="0" smtClean="0"/>
                        <a:t>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24 weeks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302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302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30282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40227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508090"/>
              </p:ext>
            </p:extLst>
          </p:nvPr>
        </p:nvGraphicFramePr>
        <p:xfrm>
          <a:off x="251520" y="1268760"/>
          <a:ext cx="8640960" cy="7698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954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961520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Plan and execute workshop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Share the outcome of the validation exercise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Prepare a user friendly report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24</a:t>
                      </a:r>
                      <a:r>
                        <a:rPr lang="en-US" sz="1800" baseline="0" dirty="0" smtClean="0"/>
                        <a:t> weeks 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24</a:t>
                      </a:r>
                      <a:r>
                        <a:rPr lang="en-US" sz="1800" baseline="0" dirty="0" smtClean="0"/>
                        <a:t> weeks 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24</a:t>
                      </a:r>
                      <a:r>
                        <a:rPr lang="en-US" sz="1800" baseline="0" dirty="0" smtClean="0"/>
                        <a:t> weeks 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Steering Committee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Steering Committee </a:t>
                      </a:r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Steering Committee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82991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290068"/>
              </p:ext>
            </p:extLst>
          </p:nvPr>
        </p:nvGraphicFramePr>
        <p:xfrm>
          <a:off x="361406" y="1379929"/>
          <a:ext cx="8640960" cy="8807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657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879817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Dissemination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Define the target audience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Identify communication team to implement plan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Develop a communication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Monitoring effectiveness of HRH message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8 weeks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6 weeks 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r>
                        <a:rPr lang="en-US" sz="1800" dirty="0" smtClean="0"/>
                        <a:t>Ongoing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</a:t>
                      </a:r>
                      <a:r>
                        <a:rPr lang="en-US" sz="1800" baseline="0" dirty="0" smtClean="0"/>
                        <a:t> working group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Communication Team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Communication Team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Communication Team </a:t>
                      </a: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401399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4639318"/>
              </p:ext>
            </p:extLst>
          </p:nvPr>
        </p:nvGraphicFramePr>
        <p:xfrm>
          <a:off x="251520" y="1268760"/>
          <a:ext cx="8640960" cy="8247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Develop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</a:t>
                      </a:r>
                      <a:r>
                        <a:rPr lang="en-US" sz="1800" baseline="0" dirty="0" smtClean="0"/>
                        <a:t> monitoring and </a:t>
                      </a:r>
                      <a:r>
                        <a:rPr lang="en-US" sz="1800" dirty="0" smtClean="0"/>
                        <a:t>evaluation ( M&amp;E)plan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Conduct the evaluation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/>
                        <a:t>Conduct a workshop for the dissemination of M&amp;E findings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 weeks</a:t>
                      </a:r>
                      <a:r>
                        <a:rPr lang="en-US" sz="1800" baseline="0" dirty="0" smtClean="0"/>
                        <a:t>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12 weeks </a:t>
                      </a:r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endParaRPr lang="en-US" sz="1800" baseline="0" dirty="0" smtClean="0"/>
                    </a:p>
                    <a:p>
                      <a:r>
                        <a:rPr lang="en-US" sz="1800" dirty="0" smtClean="0"/>
                        <a:t>6 weeks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working group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 working group</a:t>
                      </a:r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Technical working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172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S2XDK6ZE62HX-2102554853-29</_dlc_DocId>
    <_dlc_DocIdUrl xmlns="f89c1f2e-6fad-4ddb-9b8d-2fc90c6c7eef">
      <Url>https://paho.sharepoint.com/_layouts/15/DocIdRedir.aspx?ID=S2XDK6ZE62HX-2102554853-29</Url>
      <Description>S2XDK6ZE62HX-2102554853-29</Description>
    </_dlc_DocIdUrl>
  </documentManagement>
</p:properties>
</file>

<file path=customXml/itemProps1.xml><?xml version="1.0" encoding="utf-8"?>
<ds:datastoreItem xmlns:ds="http://schemas.openxmlformats.org/officeDocument/2006/customXml" ds:itemID="{7C559B93-E4DB-4550-92A6-4AC83D3A6510}"/>
</file>

<file path=customXml/itemProps2.xml><?xml version="1.0" encoding="utf-8"?>
<ds:datastoreItem xmlns:ds="http://schemas.openxmlformats.org/officeDocument/2006/customXml" ds:itemID="{9E8E4B08-B64D-49EF-A943-30028AF5E7E2}"/>
</file>

<file path=customXml/itemProps3.xml><?xml version="1.0" encoding="utf-8"?>
<ds:datastoreItem xmlns:ds="http://schemas.openxmlformats.org/officeDocument/2006/customXml" ds:itemID="{DA5A58FE-CEDF-4B96-ABDA-88B15995F5E5}"/>
</file>

<file path=customXml/itemProps4.xml><?xml version="1.0" encoding="utf-8"?>
<ds:datastoreItem xmlns:ds="http://schemas.openxmlformats.org/officeDocument/2006/customXml" ds:itemID="{D865E9C1-F9CC-4440-8CDB-C82E8F5644A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511</Words>
  <Application>Microsoft Office PowerPoint</Application>
  <PresentationFormat>On-screen Show (4:3)</PresentationFormat>
  <Paragraphs>276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3_Office Theme</vt:lpstr>
      <vt:lpstr>Waveform</vt:lpstr>
      <vt:lpstr>Group Exercise 3: NHWA Implementation Roadmap   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34</cp:revision>
  <dcterms:created xsi:type="dcterms:W3CDTF">2019-07-17T11:46:42Z</dcterms:created>
  <dcterms:modified xsi:type="dcterms:W3CDTF">2019-07-19T12:38:49Z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af320005-8e3b-4c42-9f58-523b5166bf11</vt:lpwstr>
  </property>
</Properties>
</file>