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90" r:id="rId2"/>
  </p:sldMasterIdLst>
  <p:sldIdLst>
    <p:sldId id="259" r:id="rId3"/>
    <p:sldId id="267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3" autoAdjust="0"/>
    <p:restoredTop sz="94660"/>
  </p:normalViewPr>
  <p:slideViewPr>
    <p:cSldViewPr snapToGrid="0">
      <p:cViewPr varScale="1">
        <p:scale>
          <a:sx n="66" d="100"/>
          <a:sy n="66" d="100"/>
        </p:scale>
        <p:origin x="67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4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3.xml"/><Relationship Id="rId10" Type="http://schemas.openxmlformats.org/officeDocument/2006/relationships/customXml" Target="../customXml/item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on Icon to add picture, then arrange object (send to back)</a:t>
            </a:r>
            <a:br>
              <a:rPr lang="en-GB" noProof="0"/>
            </a:br>
            <a:r>
              <a:rPr lang="en-GB" noProof="0"/>
              <a:t>Change picture either by right mouse click on picture + „change picture“ </a:t>
            </a:r>
            <a:br>
              <a:rPr lang="en-GB" noProof="0"/>
            </a:br>
            <a:r>
              <a:rPr lang="en-GB" noProof="0"/>
              <a:t>or by deleting picture + resetting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3" y="4482006"/>
            <a:ext cx="9143999" cy="1655999"/>
          </a:xfrm>
          <a:solidFill>
            <a:schemeClr val="tx2"/>
          </a:solidFill>
        </p:spPr>
        <p:txBody>
          <a:bodyPr lIns="360000" tIns="360000" rIns="360000" bIns="828000" anchor="b">
            <a:noAutofit/>
          </a:bodyPr>
          <a:lstStyle>
            <a:lvl1pPr marL="0" indent="0" algn="l">
              <a:lnSpc>
                <a:spcPct val="90000"/>
              </a:lnSpc>
              <a:buNone/>
              <a:defRPr sz="24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lIns="0"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Name of Author  |  Function | Division | Country </a:t>
            </a:r>
          </a:p>
        </p:txBody>
      </p:sp>
      <p:sp>
        <p:nvSpPr>
          <p:cNvPr id="90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www.who.int</a:t>
            </a:r>
          </a:p>
        </p:txBody>
      </p:sp>
      <p:sp>
        <p:nvSpPr>
          <p:cNvPr id="62" name="Text Placeholder 3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59999" y="5440855"/>
            <a:ext cx="8408379" cy="288000"/>
          </a:xfrm>
        </p:spPr>
        <p:txBody>
          <a:bodyPr lIns="0" rIns="90000">
            <a:noAutofit/>
          </a:bodyPr>
          <a:lstStyle>
            <a:lvl1pPr algn="l">
              <a:defRPr sz="16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Date</a:t>
            </a:r>
          </a:p>
        </p:txBody>
      </p:sp>
      <p:sp>
        <p:nvSpPr>
          <p:cNvPr id="37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0571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ntro large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 bwMode="invGray"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8E8AB2F-2C10-4E2A-BDF7-A4ACD0C2ED3F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 bwMode="invGray">
          <a:noFill/>
        </p:spPr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 bwMode="invGray">
          <a:noFill/>
        </p:spPr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  <a:noFill/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invGray">
          <a:noFill/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/>
          </p:nvPr>
        </p:nvSpPr>
        <p:spPr bwMode="invGray">
          <a:xfrm>
            <a:off x="360000" y="1800000"/>
            <a:ext cx="8419774" cy="4237200"/>
          </a:xfrm>
          <a:noFill/>
        </p:spPr>
        <p:txBody>
          <a:bodyPr lIns="0" tIns="0" rIns="0" bIns="0"/>
          <a:lstStyle>
            <a:lvl1pPr>
              <a:lnSpc>
                <a:spcPct val="110000"/>
              </a:lnSpc>
              <a:defRPr sz="1400" b="1">
                <a:solidFill>
                  <a:schemeClr val="bg2"/>
                </a:solidFill>
                <a:latin typeface="+mn-lt"/>
              </a:defRPr>
            </a:lvl1pPr>
            <a:lvl2pPr>
              <a:lnSpc>
                <a:spcPct val="110000"/>
              </a:lnSpc>
              <a:defRPr sz="1400">
                <a:solidFill>
                  <a:schemeClr val="bg2"/>
                </a:solidFill>
                <a:latin typeface="+mn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003416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Intro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wrap="square" tIns="1980000" bIns="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/>
          </p:nvPr>
        </p:nvSpPr>
        <p:spPr bwMode="gray">
          <a:xfrm>
            <a:off x="2" y="1800000"/>
            <a:ext cx="3209925" cy="1649446"/>
          </a:xfrm>
          <a:solidFill>
            <a:schemeClr val="tx2">
              <a:alpha val="90000"/>
            </a:schemeClr>
          </a:solidFill>
        </p:spPr>
        <p:txBody>
          <a:bodyPr lIns="360000" tIns="180000" rIns="360000" bIns="180000">
            <a:noAutofit/>
          </a:bodyPr>
          <a:lstStyle>
            <a:lvl1pPr>
              <a:defRPr sz="2800" b="1">
                <a:solidFill>
                  <a:schemeClr val="bg1"/>
                </a:solidFill>
                <a:latin typeface="+mj-lt"/>
              </a:defRPr>
            </a:lvl1pPr>
            <a:lvl2pPr marL="541338" indent="-274638">
              <a:tabLst>
                <a:tab pos="1614488" algn="l"/>
              </a:tabLst>
              <a:defRPr sz="28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9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0A193FF-C067-4978-8BF0-0C4B94E59312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6804000" y="370800"/>
            <a:ext cx="1976400" cy="694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 anchor="ctr"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22532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blue 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30"/>
          </p:nvPr>
        </p:nvSpPr>
        <p:spPr bwMode="gray"/>
        <p:txBody>
          <a:bodyPr/>
          <a:lstStyle/>
          <a:p>
            <a:fld id="{E6CAE2F2-BD36-470F-ADBA-C8EF0F9EDA20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1"/>
          </p:nvPr>
        </p:nvSpPr>
        <p:spPr bwMode="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 dirty="0">
              <a:solidFill>
                <a:srgbClr val="F3F3F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gray">
          <a:xfrm>
            <a:off x="359999" y="359999"/>
            <a:ext cx="6120000" cy="720000"/>
          </a:xfrm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360002" y="1800002"/>
            <a:ext cx="4775881" cy="1424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359999" y="214368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01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1280578" y="214368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574552" y="214368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359999" y="287792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02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37" hasCustomPrompt="1"/>
          </p:nvPr>
        </p:nvSpPr>
        <p:spPr>
          <a:xfrm>
            <a:off x="1280578" y="287792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38" hasCustomPrompt="1"/>
          </p:nvPr>
        </p:nvSpPr>
        <p:spPr>
          <a:xfrm>
            <a:off x="5574552" y="287792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359999" y="361217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03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1280578" y="361217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41" hasCustomPrompt="1"/>
          </p:nvPr>
        </p:nvSpPr>
        <p:spPr>
          <a:xfrm>
            <a:off x="5574552" y="361217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42" hasCustomPrompt="1"/>
          </p:nvPr>
        </p:nvSpPr>
        <p:spPr>
          <a:xfrm>
            <a:off x="359999" y="434641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04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43" hasCustomPrompt="1"/>
          </p:nvPr>
        </p:nvSpPr>
        <p:spPr>
          <a:xfrm>
            <a:off x="1280578" y="434641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5574552" y="434641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45" hasCustomPrompt="1"/>
          </p:nvPr>
        </p:nvSpPr>
        <p:spPr>
          <a:xfrm>
            <a:off x="359999" y="508066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05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46" hasCustomPrompt="1"/>
          </p:nvPr>
        </p:nvSpPr>
        <p:spPr>
          <a:xfrm>
            <a:off x="1280578" y="508066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47" hasCustomPrompt="1"/>
          </p:nvPr>
        </p:nvSpPr>
        <p:spPr>
          <a:xfrm>
            <a:off x="5574552" y="508066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48" hasCustomPrompt="1"/>
          </p:nvPr>
        </p:nvSpPr>
        <p:spPr>
          <a:xfrm>
            <a:off x="359999" y="5814910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06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49" hasCustomPrompt="1"/>
          </p:nvPr>
        </p:nvSpPr>
        <p:spPr>
          <a:xfrm>
            <a:off x="1280578" y="5814910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50" hasCustomPrompt="1"/>
          </p:nvPr>
        </p:nvSpPr>
        <p:spPr>
          <a:xfrm>
            <a:off x="5574552" y="5814910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703861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invGray"/>
        <p:txBody>
          <a:bodyPr/>
          <a:lstStyle/>
          <a:p>
            <a:fld id="{D81FF1BA-19EF-4C54-8493-D6FF195D9FF2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101730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Name of Author  |  Function | Division | Country </a:t>
            </a:r>
          </a:p>
        </p:txBody>
      </p:sp>
      <p:sp>
        <p:nvSpPr>
          <p:cNvPr id="35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  <p:sp>
        <p:nvSpPr>
          <p:cNvPr id="37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www.who.int</a:t>
            </a:r>
          </a:p>
        </p:txBody>
      </p:sp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" y="4482000"/>
            <a:ext cx="9143999" cy="1656000"/>
          </a:xfrm>
          <a:solidFill>
            <a:schemeClr val="tx2">
              <a:alpha val="90000"/>
            </a:schemeClr>
          </a:solidFill>
        </p:spPr>
        <p:txBody>
          <a:bodyPr lIns="360000" tIns="216000" rIns="360000" bIns="216000" numCol="3"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4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b="1" noProof="0" dirty="0"/>
              <a:t>WHO</a:t>
            </a:r>
          </a:p>
          <a:p>
            <a:r>
              <a:rPr lang="en-GB" noProof="0" dirty="0"/>
              <a:t>20, Avenue </a:t>
            </a:r>
            <a:r>
              <a:rPr lang="en-GB" noProof="0" dirty="0" err="1"/>
              <a:t>Appia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/>
              <a:t>1211 Geneva</a:t>
            </a:r>
          </a:p>
          <a:p>
            <a:r>
              <a:rPr lang="en-GB" noProof="0" dirty="0"/>
              <a:t>Switzerland</a:t>
            </a:r>
          </a:p>
          <a:p>
            <a:endParaRPr lang="en-GB" noProof="0" dirty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87602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3F5EBD54-B571-4476-8C77-3205612239E1}" type="datetime1">
              <a:rPr lang="en-GB" smtClean="0">
                <a:solidFill>
                  <a:prstClr val="black"/>
                </a:solidFill>
              </a:rPr>
              <a:pPr/>
              <a:t>19/07/2019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Advanced Course on NHWA, Harare, Zimbabwe 28 May – 01 June 2018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360000" y="6293652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 dirty="0"/>
              <a:t>Source: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364" y="1188004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12771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949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30128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9587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7212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invGray">
          <a:xfrm>
            <a:off x="360001" y="1800000"/>
            <a:ext cx="8424001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invGray"/>
        <p:txBody>
          <a:bodyPr/>
          <a:lstStyle/>
          <a:p>
            <a:fld id="{6888DA50-4F8B-4013-B91C-887347B9E3BC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10741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6617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8405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854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9922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566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7307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invGray">
          <a:xfrm>
            <a:off x="359999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F181C78C-2008-44B4-AEB1-F3C1D6CE0FF0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297149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5364766F-A4A6-4EB0-8530-819F97CC51DE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6805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7E70525D-235E-4AC1-87CF-8BCA614F2C5B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37" name="Content Placeholder 2"/>
          <p:cNvSpPr>
            <a:spLocks noGrp="1"/>
          </p:cNvSpPr>
          <p:nvPr>
            <p:ph sz="half" idx="30"/>
          </p:nvPr>
        </p:nvSpPr>
        <p:spPr bwMode="invGray">
          <a:xfrm>
            <a:off x="359999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8" name="Content Placeholder 3"/>
          <p:cNvSpPr>
            <a:spLocks noGrp="1"/>
          </p:cNvSpPr>
          <p:nvPr>
            <p:ph sz="half" idx="34"/>
          </p:nvPr>
        </p:nvSpPr>
        <p:spPr bwMode="invGray">
          <a:xfrm>
            <a:off x="4675773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5"/>
          </p:nvPr>
        </p:nvSpPr>
        <p:spPr bwMode="invGray">
          <a:xfrm>
            <a:off x="360001" y="4039524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6"/>
          </p:nvPr>
        </p:nvSpPr>
        <p:spPr bwMode="invGray">
          <a:xfrm>
            <a:off x="4675774" y="4039524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4602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8353DE9D-7817-4620-8634-496DE2F4B334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59999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29"/>
          </p:nvPr>
        </p:nvSpPr>
        <p:spPr bwMode="invGray">
          <a:xfrm>
            <a:off x="3237886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30"/>
          </p:nvPr>
        </p:nvSpPr>
        <p:spPr bwMode="invGray">
          <a:xfrm>
            <a:off x="3237886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sz="half" idx="31"/>
          </p:nvPr>
        </p:nvSpPr>
        <p:spPr bwMode="invGray">
          <a:xfrm>
            <a:off x="6115773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32"/>
          </p:nvPr>
        </p:nvSpPr>
        <p:spPr bwMode="invGray">
          <a:xfrm>
            <a:off x="6115773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969374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 / Text r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55F207B-F168-45A4-A6C9-81D32272227D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180280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  <a:solidFill>
            <a:srgbClr val="009CDE"/>
          </a:solidFill>
        </p:spPr>
        <p:txBody>
          <a:bodyPr lIns="144000" tIns="144000" rIns="144000" bIns="144000"/>
          <a:lstStyle>
            <a:lvl1pPr>
              <a:defRPr sz="1400" b="1">
                <a:solidFill>
                  <a:schemeClr val="bg1"/>
                </a:solidFill>
                <a:latin typeface="+mn-lt"/>
              </a:defRPr>
            </a:lvl1pPr>
            <a:lvl2pPr>
              <a:defRPr sz="140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FC61D7B-65C0-4E47-9447-612A84D8D7D3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4154481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8419773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065788F1-1280-45BD-A511-3AFCEC335E65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1651602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4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  <a:prstGeom prst="rect">
            <a:avLst/>
          </a:prstGeom>
        </p:spPr>
        <p:txBody>
          <a:bodyPr vert="horz" lIns="18000" tIns="0" rIns="360000" bIns="0" rtlCol="0" anchor="b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invGray">
          <a:xfrm>
            <a:off x="360001" y="1800000"/>
            <a:ext cx="8424001" cy="4237200"/>
          </a:xfrm>
          <a:prstGeom prst="rect">
            <a:avLst/>
          </a:prstGeom>
        </p:spPr>
        <p:txBody>
          <a:bodyPr vert="horz" lIns="18000" tIns="0" rIns="18000" bIns="0" rtlCol="0">
            <a:no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invGray">
          <a:xfrm>
            <a:off x="360001" y="6580588"/>
            <a:ext cx="592501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D4200268-D81F-4DE3-99EC-19C68993015F}" type="datetime1">
              <a:rPr lang="en-GB" smtClean="0">
                <a:solidFill>
                  <a:srgbClr val="F3F3F3"/>
                </a:solidFill>
              </a:rPr>
              <a:pPr defTabSz="457200"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A74CE0EA-F3B5-4684-BA10-C594598FDB9C}" type="slidenum">
              <a:rPr lang="en-GB" smtClean="0">
                <a:solidFill>
                  <a:srgbClr val="F3F3F3"/>
                </a:solidFill>
              </a:rPr>
              <a:pPr defTabSz="457200"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 bwMode="invGray">
          <a:xfrm>
            <a:off x="6803373" y="371958"/>
            <a:ext cx="1976400" cy="694800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87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600"/>
        </a:spcAft>
        <a:buClr>
          <a:schemeClr val="bg1"/>
        </a:buClr>
        <a:buSzPct val="80000"/>
        <a:buFontTx/>
        <a:buNone/>
        <a:defRPr sz="1400" b="0" kern="1200">
          <a:solidFill>
            <a:schemeClr val="bg1"/>
          </a:solidFill>
          <a:latin typeface="+mn-lt"/>
          <a:ea typeface="+mn-ea"/>
          <a:cs typeface="Times New Roman" panose="02020603050405020304" pitchFamily="18" charset="0"/>
        </a:defRPr>
      </a:lvl1pPr>
      <a:lvl2pPr marL="466725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2pPr>
      <a:lvl3pPr marL="827087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179513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tabLst>
          <a:tab pos="10747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1616075" indent="-358775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062163" indent="-358775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31">
          <p15:clr>
            <a:srgbClr val="F26B43"/>
          </p15:clr>
        </p15:guide>
        <p15:guide id="2" orient="horz" pos="3809">
          <p15:clr>
            <a:srgbClr val="F26B43"/>
          </p15:clr>
        </p15:guide>
        <p15:guide id="3" pos="2880">
          <p15:clr>
            <a:srgbClr val="F26B43"/>
          </p15:clr>
        </p15:guide>
        <p15:guide id="4" pos="227">
          <p15:clr>
            <a:srgbClr val="F26B43"/>
          </p15:clr>
        </p15:guide>
        <p15:guide id="5" pos="5534">
          <p15:clr>
            <a:srgbClr val="F26B43"/>
          </p15:clr>
        </p15:guide>
        <p15:guide id="6" pos="2821">
          <p15:clr>
            <a:srgbClr val="F26B43"/>
          </p15:clr>
        </p15:guide>
        <p15:guide id="7" pos="293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95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256312"/>
            <a:ext cx="8763000" cy="2048988"/>
          </a:xfrm>
        </p:spPr>
        <p:txBody>
          <a:bodyPr/>
          <a:lstStyle/>
          <a:p>
            <a:r>
              <a:rPr lang="en-US" sz="3200" dirty="0"/>
              <a:t>Group exercise 3:</a:t>
            </a:r>
            <a:br>
              <a:rPr lang="en-US" sz="3200" dirty="0"/>
            </a:br>
            <a:r>
              <a:rPr lang="en-US" sz="3200" dirty="0"/>
              <a:t>NHWA implementation roadmap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Health Workforce Department, WHO, Geneva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517" y="412402"/>
            <a:ext cx="3176587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41A7E60-6F1B-4BF6-B656-92B33B811C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4621" y="5625355"/>
            <a:ext cx="8408379" cy="28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757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9B3DC6-6892-4039-A834-54898953FF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2067" y="2203938"/>
            <a:ext cx="7408333" cy="3922225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dirty="0"/>
              <a:t>You are asked to do the following:</a:t>
            </a:r>
          </a:p>
          <a:p>
            <a:pPr>
              <a:spcAft>
                <a:spcPts val="600"/>
              </a:spcAft>
            </a:pPr>
            <a:r>
              <a:rPr lang="en-US" dirty="0"/>
              <a:t>Work with colleagues from your own country (you can group together with another country with similar issues or work alone, if you are the only one from your country)</a:t>
            </a:r>
          </a:p>
          <a:p>
            <a:pPr>
              <a:spcAft>
                <a:spcPts val="600"/>
              </a:spcAft>
            </a:pPr>
            <a:r>
              <a:rPr lang="en-US" dirty="0"/>
              <a:t>Using the template, prepare a roadmap with 3 to 5 key strategic actions towards NHWA implementation in your country</a:t>
            </a:r>
          </a:p>
          <a:p>
            <a:pPr>
              <a:spcAft>
                <a:spcPts val="600"/>
              </a:spcAft>
            </a:pPr>
            <a:r>
              <a:rPr lang="en-US" dirty="0"/>
              <a:t>Identify timeline (immediate/ medium term/ long term) for the actions and key stakeholders to be involved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Send your slide to us by 9am tomorrow morning and prepare to present your roadmap (we will randomly select few)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58366F-F8C6-4CDD-828D-EAD16692C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work 3</a:t>
            </a:r>
          </a:p>
        </p:txBody>
      </p:sp>
    </p:spTree>
    <p:extLst>
      <p:ext uri="{BB962C8B-B14F-4D97-AF65-F5344CB8AC3E}">
        <p14:creationId xmlns:p14="http://schemas.microsoft.com/office/powerpoint/2010/main" val="1758089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195BA4B-D11C-4898-8112-D9EA4DFB8D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0582851"/>
              </p:ext>
            </p:extLst>
          </p:nvPr>
        </p:nvGraphicFramePr>
        <p:xfrm>
          <a:off x="14377" y="934528"/>
          <a:ext cx="9113991" cy="13439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5864">
                  <a:extLst>
                    <a:ext uri="{9D8B030D-6E8A-4147-A177-3AD203B41FA5}">
                      <a16:colId xmlns:a16="http://schemas.microsoft.com/office/drawing/2014/main" val="386902660"/>
                    </a:ext>
                  </a:extLst>
                </a:gridCol>
                <a:gridCol w="2715333">
                  <a:extLst>
                    <a:ext uri="{9D8B030D-6E8A-4147-A177-3AD203B41FA5}">
                      <a16:colId xmlns:a16="http://schemas.microsoft.com/office/drawing/2014/main" val="3862502949"/>
                    </a:ext>
                  </a:extLst>
                </a:gridCol>
                <a:gridCol w="2016397">
                  <a:extLst>
                    <a:ext uri="{9D8B030D-6E8A-4147-A177-3AD203B41FA5}">
                      <a16:colId xmlns:a16="http://schemas.microsoft.com/office/drawing/2014/main" val="3895011504"/>
                    </a:ext>
                  </a:extLst>
                </a:gridCol>
                <a:gridCol w="2016397">
                  <a:extLst>
                    <a:ext uri="{9D8B030D-6E8A-4147-A177-3AD203B41FA5}">
                      <a16:colId xmlns:a16="http://schemas.microsoft.com/office/drawing/2014/main" val="2885687560"/>
                    </a:ext>
                  </a:extLst>
                </a:gridCol>
              </a:tblGrid>
              <a:tr h="708865">
                <a:tc>
                  <a:txBody>
                    <a:bodyPr/>
                    <a:lstStyle/>
                    <a:p>
                      <a:r>
                        <a:rPr lang="en-US" dirty="0"/>
                        <a:t>Steps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actors in the country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2718972"/>
                  </a:ext>
                </a:extLst>
              </a:tr>
              <a:tr h="988128">
                <a:tc>
                  <a:txBody>
                    <a:bodyPr/>
                    <a:lstStyle/>
                    <a:p>
                      <a:r>
                        <a:rPr lang="en-US" dirty="0"/>
                        <a:t>Governmental buy-in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Prepare  and present brief on NHWA to Minister and Cabinet colleagues</a:t>
                      </a:r>
                      <a:endParaRPr lang="en-US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By August 31st 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Chief Nursing Officer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35785"/>
                  </a:ext>
                </a:extLst>
              </a:tr>
              <a:tr h="2964385">
                <a:tc>
                  <a:txBody>
                    <a:bodyPr/>
                    <a:lstStyle/>
                    <a:p>
                      <a:r>
                        <a:rPr lang="en-US" dirty="0"/>
                        <a:t>Governance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Convene a meeting with key  stakeholders Identify focal point, secretariat, </a:t>
                      </a:r>
                      <a:r>
                        <a:rPr lang="en-US" dirty="0" err="1"/>
                        <a:t>devel</a:t>
                      </a:r>
                      <a:r>
                        <a:rPr lang="en-US" dirty="0"/>
                        <a:t>- op, TWG, TOR, identify</a:t>
                      </a:r>
                    </a:p>
                    <a:p>
                      <a:pPr lvl="0">
                        <a:buNone/>
                      </a:pPr>
                      <a:r>
                        <a:rPr lang="en-US" dirty="0"/>
                        <a:t>support staff, financing, policies  and SOPs, communication team, legal advisor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By November 3o  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Focal point as lead person, CNO, </a:t>
                      </a:r>
                    </a:p>
                    <a:p>
                      <a:pPr lvl="0">
                        <a:buNone/>
                      </a:pPr>
                      <a:r>
                        <a:rPr lang="en-US" dirty="0"/>
                        <a:t>CMO, </a:t>
                      </a:r>
                      <a:r>
                        <a:rPr lang="en-US" dirty="0" err="1"/>
                        <a:t>Rgistrar</a:t>
                      </a:r>
                      <a:r>
                        <a:rPr lang="en-US" dirty="0"/>
                        <a:t> of nursing and medical councils, chief </a:t>
                      </a:r>
                      <a:r>
                        <a:rPr lang="en-US" dirty="0" err="1"/>
                        <a:t>statistition</a:t>
                      </a:r>
                      <a:r>
                        <a:rPr lang="en-US" dirty="0"/>
                        <a:t>, HID, </a:t>
                      </a:r>
                    </a:p>
                    <a:p>
                      <a:pPr lvl="0">
                        <a:buNone/>
                      </a:pPr>
                      <a:r>
                        <a:rPr lang="en-US" dirty="0" err="1"/>
                        <a:t>MoL</a:t>
                      </a:r>
                      <a:r>
                        <a:rPr lang="en-US" dirty="0"/>
                        <a:t>, ABNA, FBO</a:t>
                      </a:r>
                    </a:p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9967175"/>
                  </a:ext>
                </a:extLst>
              </a:tr>
              <a:tr h="687241">
                <a:tc>
                  <a:txBody>
                    <a:bodyPr/>
                    <a:lstStyle/>
                    <a:p>
                      <a:r>
                        <a:rPr lang="en-US" dirty="0"/>
                        <a:t>Scoping and planning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Map available data system and data systems, </a:t>
                      </a:r>
                    </a:p>
                    <a:p>
                      <a:pPr lvl="0">
                        <a:buNone/>
                      </a:pPr>
                      <a:r>
                        <a:rPr lang="en-US" dirty="0"/>
                        <a:t>Determine gaps, develop plan to collect additional data, data dissemination plan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By March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TWG,  focal point, </a:t>
                      </a:r>
                      <a:endParaRPr lang="en-US"/>
                    </a:p>
                    <a:p>
                      <a:pPr lvl="0">
                        <a:buNone/>
                      </a:pPr>
                      <a:r>
                        <a:rPr lang="en-US" dirty="0"/>
                        <a:t>CNO,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31389"/>
                  </a:ext>
                </a:extLst>
              </a:tr>
              <a:tr h="429603">
                <a:tc>
                  <a:txBody>
                    <a:bodyPr/>
                    <a:lstStyle/>
                    <a:p>
                      <a:r>
                        <a:rPr lang="en-US" dirty="0"/>
                        <a:t>Legal framework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Develop MOUs between private and public sectors</a:t>
                      </a:r>
                    </a:p>
                    <a:p>
                      <a:pPr lvl="0">
                        <a:buNone/>
                      </a:pPr>
                      <a:r>
                        <a:rPr lang="en-US" dirty="0"/>
                        <a:t>Specify data source, quality and completeness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By March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Focal point, CMO, CNO, Ministry of Legal Affairs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971910"/>
                  </a:ext>
                </a:extLst>
              </a:tr>
              <a:tr h="773327">
                <a:tc>
                  <a:txBody>
                    <a:bodyPr/>
                    <a:lstStyle/>
                    <a:p>
                      <a:r>
                        <a:rPr lang="en-US" dirty="0"/>
                        <a:t>Data compilation and analysis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Establish NHWA.</a:t>
                      </a:r>
                    </a:p>
                    <a:p>
                      <a:pPr lvl="0">
                        <a:buNone/>
                      </a:pPr>
                      <a:r>
                        <a:rPr lang="en-US" dirty="0"/>
                        <a:t>Identify data mining sources,</a:t>
                      </a:r>
                    </a:p>
                    <a:p>
                      <a:pPr lvl="0">
                        <a:buNone/>
                      </a:pPr>
                      <a:r>
                        <a:rPr lang="en-US" dirty="0"/>
                        <a:t>Formalize mechanism for collecting data in the NHWA</a:t>
                      </a:r>
                    </a:p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By September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Focal point, TWG,</a:t>
                      </a:r>
                    </a:p>
                    <a:p>
                      <a:pPr lvl="0">
                        <a:buNone/>
                      </a:pPr>
                      <a:r>
                        <a:rPr lang="en-US" dirty="0"/>
                        <a:t>CNO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499124"/>
                  </a:ext>
                </a:extLst>
              </a:tr>
              <a:tr h="558525">
                <a:tc>
                  <a:txBody>
                    <a:bodyPr/>
                    <a:lstStyle/>
                    <a:p>
                      <a:r>
                        <a:rPr lang="en-US" dirty="0"/>
                        <a:t>Validation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Review data periodically</a:t>
                      </a:r>
                    </a:p>
                    <a:p>
                      <a:pPr lvl="0">
                        <a:buNone/>
                      </a:pPr>
                      <a:r>
                        <a:rPr lang="en-US" dirty="0"/>
                        <a:t>Triangulate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By September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Focal point, TWG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5808835"/>
                  </a:ext>
                </a:extLst>
              </a:tr>
              <a:tr h="558525">
                <a:tc>
                  <a:txBody>
                    <a:bodyPr/>
                    <a:lstStyle/>
                    <a:p>
                      <a:r>
                        <a:rPr lang="en-US" dirty="0"/>
                        <a:t>Dissemination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Provide access to data by key stakeholders for policy formulation and decision making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By September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 TWG, Focal Point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38633"/>
                  </a:ext>
                </a:extLst>
              </a:tr>
              <a:tr h="773327">
                <a:tc>
                  <a:txBody>
                    <a:bodyPr/>
                    <a:lstStyle/>
                    <a:p>
                      <a:r>
                        <a:rPr lang="en-US" dirty="0"/>
                        <a:t>Process revision / sustainability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Review steps leading  to developing and managing  the NHWA</a:t>
                      </a:r>
                    </a:p>
                    <a:p>
                      <a:pPr lvl="0">
                        <a:buNone/>
                      </a:pPr>
                      <a:r>
                        <a:rPr lang="en-US" dirty="0"/>
                        <a:t>Identify and fill gaps to improve efficiency and sustainability </a:t>
                      </a:r>
                    </a:p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Biennially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TWG, Focal Point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7853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FF0FC3C9-E005-49BC-8143-21B078497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182" y="137045"/>
            <a:ext cx="8229600" cy="599996"/>
          </a:xfrm>
        </p:spPr>
        <p:txBody>
          <a:bodyPr>
            <a:noAutofit/>
          </a:bodyPr>
          <a:lstStyle/>
          <a:p>
            <a:r>
              <a:rPr lang="en-US" sz="3200" dirty="0"/>
              <a:t>Roadmap with major steps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129631684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3_Office Theme">
  <a:themeElements>
    <a:clrScheme name="WHO PPT color scheme 2016">
      <a:dk1>
        <a:sysClr val="windowText" lastClr="000000"/>
      </a:dk1>
      <a:lt1>
        <a:sysClr val="window" lastClr="FFFFFF"/>
      </a:lt1>
      <a:dk2>
        <a:srgbClr val="009CDE"/>
      </a:dk2>
      <a:lt2>
        <a:srgbClr val="F3F3F3"/>
      </a:lt2>
      <a:accent1>
        <a:srgbClr val="009CDE"/>
      </a:accent1>
      <a:accent2>
        <a:srgbClr val="183C5C"/>
      </a:accent2>
      <a:accent3>
        <a:srgbClr val="66C4EB"/>
      </a:accent3>
      <a:accent4>
        <a:srgbClr val="9B9B9B"/>
      </a:accent4>
      <a:accent5>
        <a:srgbClr val="CCEBF8"/>
      </a:accent5>
      <a:accent6>
        <a:srgbClr val="C9C9C9"/>
      </a:accent6>
      <a:hlink>
        <a:srgbClr val="009CDE"/>
      </a:hlink>
      <a:folHlink>
        <a:srgbClr val="B2B2B2"/>
      </a:folHlink>
    </a:clrScheme>
    <a:fontScheme name="WHO Fonts PPT 2016">
      <a:majorFont>
        <a:latin typeface="Ebrima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E6180FE3D17B4BB93FF40C93C39535" ma:contentTypeVersion="5" ma:contentTypeDescription="Create a new document." ma:contentTypeScope="" ma:versionID="3bd4de9b2541d030209c8706fe1ccd97">
  <xsd:schema xmlns:xsd="http://www.w3.org/2001/XMLSchema" xmlns:xs="http://www.w3.org/2001/XMLSchema" xmlns:p="http://schemas.microsoft.com/office/2006/metadata/properties" xmlns:ns1="http://schemas.microsoft.com/sharepoint/v3" xmlns:ns2="1b121831-5769-4ac6-a43d-b7a44441bbf7" xmlns:ns3="f89c1f2e-6fad-4ddb-9b8d-2fc90c6c7eef" targetNamespace="http://schemas.microsoft.com/office/2006/metadata/properties" ma:root="true" ma:fieldsID="e60abcda734f940a1ef27b562a8d9f07" ns1:_="" ns2:_="" ns3:_="">
    <xsd:import namespace="http://schemas.microsoft.com/sharepoint/v3"/>
    <xsd:import namespace="1b121831-5769-4ac6-a43d-b7a44441bbf7"/>
    <xsd:import namespace="f89c1f2e-6fad-4ddb-9b8d-2fc90c6c7e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1:PublishingStartDate" minOccurs="0"/>
                <xsd:element ref="ns1:PublishingExpirationDate" minOccurs="0"/>
                <xsd:element ref="ns3:SharedWithUsers" minOccurs="0"/>
                <xsd:element ref="ns3:SharedWithDetails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0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1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121831-5769-4ac6-a43d-b7a44441bb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c1f2e-6fad-4ddb-9b8d-2fc90c6c7ee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1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f89c1f2e-6fad-4ddb-9b8d-2fc90c6c7eef">S2XDK6ZE62HX-2102554853-30</_dlc_DocId>
    <_dlc_DocIdUrl xmlns="f89c1f2e-6fad-4ddb-9b8d-2fc90c6c7eef">
      <Url>https://paho.sharepoint.com/_layouts/15/DocIdRedir.aspx?ID=S2XDK6ZE62HX-2102554853-30</Url>
      <Description>S2XDK6ZE62HX-2102554853-30</Description>
    </_dlc_DocIdUrl>
  </documentManagement>
</p:properties>
</file>

<file path=customXml/itemProps1.xml><?xml version="1.0" encoding="utf-8"?>
<ds:datastoreItem xmlns:ds="http://schemas.openxmlformats.org/officeDocument/2006/customXml" ds:itemID="{81DA1676-1AA6-4C4A-9EB3-8057C6D73E6C}"/>
</file>

<file path=customXml/itemProps2.xml><?xml version="1.0" encoding="utf-8"?>
<ds:datastoreItem xmlns:ds="http://schemas.openxmlformats.org/officeDocument/2006/customXml" ds:itemID="{10E3870B-118D-4FF9-8D74-FB3361822BC6}"/>
</file>

<file path=customXml/itemProps3.xml><?xml version="1.0" encoding="utf-8"?>
<ds:datastoreItem xmlns:ds="http://schemas.openxmlformats.org/officeDocument/2006/customXml" ds:itemID="{AD148353-3EB9-42BB-B50F-D248C22BCDD8}"/>
</file>

<file path=customXml/itemProps4.xml><?xml version="1.0" encoding="utf-8"?>
<ds:datastoreItem xmlns:ds="http://schemas.openxmlformats.org/officeDocument/2006/customXml" ds:itemID="{A9CE1450-8448-4B09-B506-CB626BF25B5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1951</TotalTime>
  <Words>214</Words>
  <Application>Microsoft Office PowerPoint</Application>
  <PresentationFormat>On-screen Show (4:3)</PresentationFormat>
  <Paragraphs>56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Candara</vt:lpstr>
      <vt:lpstr>Ebrima</vt:lpstr>
      <vt:lpstr>Symbol</vt:lpstr>
      <vt:lpstr>Times New Roman</vt:lpstr>
      <vt:lpstr>3_Office Theme</vt:lpstr>
      <vt:lpstr>Waveform</vt:lpstr>
      <vt:lpstr>Group exercise 3: NHWA implementation roadmap </vt:lpstr>
      <vt:lpstr>Group work 3</vt:lpstr>
      <vt:lpstr>Roadmap with major steps to be developed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exercise 3: NHWA implementation roadmap</dc:title>
  <dc:creator>SAARES, Aurora</dc:creator>
  <cp:lastModifiedBy>Karen Gladbach</cp:lastModifiedBy>
  <cp:revision>271</cp:revision>
  <dcterms:created xsi:type="dcterms:W3CDTF">2019-07-17T11:46:42Z</dcterms:created>
  <dcterms:modified xsi:type="dcterms:W3CDTF">2019-07-19T15:16:35Z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0x0101004CE6180FE3D17B4BB93FF40C93C39535</vt:lpwstr>
  </property>
  <property fmtid="{D5CDD505-2E9C-101B-9397-08002B2CF9AE}" pid="3" name="_dlc_DocIdItemGuid">
    <vt:lpwstr>1fe72e24-f821-4be0-b0b3-2cb9816b5e39</vt:lpwstr>
  </property>
</Properties>
</file>