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0" r:id="rId2"/>
  </p:sldMasterIdLst>
  <p:sldIdLst>
    <p:sldId id="259" r:id="rId3"/>
    <p:sldId id="264" r:id="rId4"/>
    <p:sldId id="266" r:id="rId5"/>
    <p:sldId id="267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06" autoAdjust="0"/>
    <p:restoredTop sz="94660"/>
  </p:normalViewPr>
  <p:slideViewPr>
    <p:cSldViewPr snapToGrid="0">
      <p:cViewPr>
        <p:scale>
          <a:sx n="110" d="100"/>
          <a:sy n="110" d="100"/>
        </p:scale>
        <p:origin x="-1086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17" Type="http://schemas.openxmlformats.org/officeDocument/2006/relationships/customXml" Target="../customXml/item4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57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0341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253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0386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0173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6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19/07/2019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277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49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0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58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21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741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6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40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54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92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6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30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29714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8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6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6937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18028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4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6516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5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56312"/>
            <a:ext cx="8763000" cy="2048988"/>
          </a:xfrm>
        </p:spPr>
        <p:txBody>
          <a:bodyPr/>
          <a:lstStyle/>
          <a:p>
            <a:r>
              <a:rPr lang="en-US" sz="3200" dirty="0"/>
              <a:t>Group exercise 3:</a:t>
            </a:r>
            <a:br>
              <a:rPr lang="en-US" sz="3200" dirty="0"/>
            </a:br>
            <a:r>
              <a:rPr lang="en-US" sz="3200" dirty="0"/>
              <a:t>NHWA implementation roadmap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241A7E60-6F1B-4BF6-B656-92B33B811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4621" y="5625355"/>
            <a:ext cx="8408379" cy="28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5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367510"/>
              </p:ext>
            </p:extLst>
          </p:nvPr>
        </p:nvGraphicFramePr>
        <p:xfrm>
          <a:off x="251520" y="1268760"/>
          <a:ext cx="8640960" cy="4338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="" xmlns:a16="http://schemas.microsoft.com/office/drawing/2014/main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="" xmlns:a16="http://schemas.microsoft.com/office/drawing/2014/main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Governmental buy-in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Prepare report</a:t>
                      </a:r>
                      <a:r>
                        <a:rPr lang="en-US" baseline="0" dirty="0" smtClean="0"/>
                        <a:t> and m</a:t>
                      </a:r>
                      <a:r>
                        <a:rPr lang="en-US" dirty="0" smtClean="0"/>
                        <a:t>ake</a:t>
                      </a:r>
                      <a:r>
                        <a:rPr lang="en-US" baseline="0" dirty="0" smtClean="0"/>
                        <a:t>  presentation to Policy Team of the MOH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Prepare Cabinet Submission seeking endorsement for the multi-sectoral approach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 24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July, 2019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August 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, 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Ministry</a:t>
                      </a:r>
                      <a:r>
                        <a:rPr lang="en-US" baseline="0" dirty="0" smtClean="0"/>
                        <a:t> of Health</a:t>
                      </a:r>
                    </a:p>
                    <a:p>
                      <a:r>
                        <a:rPr lang="en-US" baseline="0" dirty="0" smtClean="0"/>
                        <a:t>Ministry of Education</a:t>
                      </a:r>
                    </a:p>
                    <a:p>
                      <a:r>
                        <a:rPr lang="en-US" baseline="0" dirty="0" smtClean="0"/>
                        <a:t>Ministry of Finance (Statistics, Budget)</a:t>
                      </a:r>
                    </a:p>
                    <a:p>
                      <a:r>
                        <a:rPr lang="en-US" baseline="0" dirty="0" smtClean="0"/>
                        <a:t>Department of Public Administration</a:t>
                      </a:r>
                    </a:p>
                    <a:p>
                      <a:r>
                        <a:rPr lang="en-US" baseline="0" dirty="0" smtClean="0"/>
                        <a:t>Cabinet Secretary</a:t>
                      </a:r>
                    </a:p>
                    <a:p>
                      <a:r>
                        <a:rPr lang="en-US" baseline="0" dirty="0" smtClean="0"/>
                        <a:t>Cabinet Ministers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093578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="" xmlns:a16="http://schemas.microsoft.com/office/drawing/2014/main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296316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948591"/>
              </p:ext>
            </p:extLst>
          </p:nvPr>
        </p:nvGraphicFramePr>
        <p:xfrm>
          <a:off x="251520" y="1268760"/>
          <a:ext cx="8640960" cy="7435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="" xmlns:a16="http://schemas.microsoft.com/office/drawing/2014/main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="" xmlns:a16="http://schemas.microsoft.com/office/drawing/2014/main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 smtClean="0"/>
                        <a:t>Governance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Develop TOR for and Appoint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Multisectoral</a:t>
                      </a:r>
                      <a:r>
                        <a:rPr lang="en-US" dirty="0" smtClean="0"/>
                        <a:t> Group based on Cabinet approval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Convene meeting of </a:t>
                      </a:r>
                      <a:r>
                        <a:rPr lang="en-US" dirty="0" err="1" smtClean="0"/>
                        <a:t>Multisectoral</a:t>
                      </a:r>
                      <a:r>
                        <a:rPr lang="en-US" dirty="0" smtClean="0"/>
                        <a:t> Group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Develop </a:t>
                      </a:r>
                      <a:r>
                        <a:rPr lang="en-US" dirty="0" err="1" smtClean="0"/>
                        <a:t>Workplan</a:t>
                      </a:r>
                      <a:r>
                        <a:rPr lang="en-US" dirty="0" smtClean="0"/>
                        <a:t>/Action</a:t>
                      </a:r>
                      <a:r>
                        <a:rPr lang="en-US" baseline="0" dirty="0" smtClean="0"/>
                        <a:t> Plan of </a:t>
                      </a:r>
                      <a:r>
                        <a:rPr lang="en-US" baseline="0" dirty="0" err="1" smtClean="0"/>
                        <a:t>Multisectoral</a:t>
                      </a:r>
                      <a:r>
                        <a:rPr lang="en-US" baseline="0" dirty="0" smtClean="0"/>
                        <a:t>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2019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November</a:t>
                      </a:r>
                      <a:r>
                        <a:rPr lang="en-US" baseline="0" dirty="0" smtClean="0"/>
                        <a:t> 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Multisectoral</a:t>
                      </a:r>
                      <a:r>
                        <a:rPr lang="en-US" dirty="0" smtClean="0"/>
                        <a:t> Grouping – Government</a:t>
                      </a:r>
                      <a:r>
                        <a:rPr lang="en-US" baseline="0" dirty="0" smtClean="0"/>
                        <a:t> Ministries, Civil Society, Private Sector, Trade Unions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="" xmlns:a16="http://schemas.microsoft.com/office/drawing/2014/main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3902012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076751"/>
              </p:ext>
            </p:extLst>
          </p:nvPr>
        </p:nvGraphicFramePr>
        <p:xfrm>
          <a:off x="251520" y="1268760"/>
          <a:ext cx="8640960" cy="5161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="" xmlns:a16="http://schemas.microsoft.com/office/drawing/2014/main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="" xmlns:a16="http://schemas.microsoft.com/office/drawing/2014/main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 smtClean="0"/>
                        <a:t>Scoping and Planning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Conduct assessment of HRHIS with the Ministry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Gather</a:t>
                      </a:r>
                      <a:r>
                        <a:rPr lang="en-US" baseline="0" dirty="0" smtClean="0"/>
                        <a:t> information regarding data type held by other institutions/bodies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Prepare report on findings and recommendations of HRHIS requirements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Liaise with the Ministry of ICT to support system acquisition and implementation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 2019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October 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Ministry of Health, Depart.</a:t>
                      </a:r>
                      <a:r>
                        <a:rPr lang="en-US" baseline="0" dirty="0" smtClean="0"/>
                        <a:t> Of Public Administration, Ministry of Finance, Public Service Commission, Nurses &amp; Midwives Council, Medical &amp; Dental Council, Ministry of ICT, PAHO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093578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="" xmlns:a16="http://schemas.microsoft.com/office/drawing/2014/main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375075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2293559"/>
              </p:ext>
            </p:extLst>
          </p:nvPr>
        </p:nvGraphicFramePr>
        <p:xfrm>
          <a:off x="251520" y="1268760"/>
          <a:ext cx="8640960" cy="5923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="" xmlns:a16="http://schemas.microsoft.com/office/drawing/2014/main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="" xmlns:a16="http://schemas.microsoft.com/office/drawing/2014/main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 smtClean="0"/>
                        <a:t>Legal Framework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Based on Cabinet decision</a:t>
                      </a:r>
                      <a:r>
                        <a:rPr lang="en-US" sz="1600" baseline="0" dirty="0" smtClean="0"/>
                        <a:t> regarding the appointment of </a:t>
                      </a:r>
                      <a:r>
                        <a:rPr lang="en-US" sz="1600" baseline="0" dirty="0" err="1" smtClean="0"/>
                        <a:t>multisectoral</a:t>
                      </a:r>
                      <a:r>
                        <a:rPr lang="en-US" sz="1600" baseline="0" dirty="0" smtClean="0"/>
                        <a:t> group, seek advise from the Ministry of Legal Affairs to legal framework and obligations for information sharing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Where possible amend respective legislation or develop MOUs to govern issue around information exchange/sharing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Meet with members of the </a:t>
                      </a:r>
                      <a:r>
                        <a:rPr lang="en-US" sz="1600" baseline="0" dirty="0" err="1" smtClean="0"/>
                        <a:t>Multisectoral</a:t>
                      </a:r>
                      <a:r>
                        <a:rPr lang="en-US" sz="1600" baseline="0" dirty="0" smtClean="0"/>
                        <a:t> group to explain the legal obligations for information sharing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2019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January 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Cabinet, Ministry of Legal Affairs; Ministry of Health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093578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="" xmlns:a16="http://schemas.microsoft.com/office/drawing/2014/main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082786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1115404"/>
              </p:ext>
            </p:extLst>
          </p:nvPr>
        </p:nvGraphicFramePr>
        <p:xfrm>
          <a:off x="251520" y="1268760"/>
          <a:ext cx="8640960" cy="4613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="" xmlns:a16="http://schemas.microsoft.com/office/drawing/2014/main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="" xmlns:a16="http://schemas.microsoft.com/office/drawing/2014/main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Data compilation and analysis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Develop and standardize data definitions</a:t>
                      </a:r>
                    </a:p>
                    <a:p>
                      <a:endParaRPr lang="en-US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Develop and formalize data flow based</a:t>
                      </a:r>
                      <a:r>
                        <a:rPr lang="en-US" baseline="0" dirty="0" smtClean="0"/>
                        <a:t> on the institutions responsible for data exchange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Identify data entry group and Technical working group to validate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Ministry of Health (Planning Unit, HR Unit)</a:t>
                      </a:r>
                    </a:p>
                    <a:p>
                      <a:r>
                        <a:rPr lang="en-US" dirty="0" smtClean="0"/>
                        <a:t>Statistics Division</a:t>
                      </a:r>
                    </a:p>
                    <a:p>
                      <a:r>
                        <a:rPr lang="en-US" dirty="0" smtClean="0"/>
                        <a:t>Ministry of ICT</a:t>
                      </a:r>
                    </a:p>
                    <a:p>
                      <a:r>
                        <a:rPr lang="en-US" dirty="0" err="1" smtClean="0"/>
                        <a:t>Dept</a:t>
                      </a:r>
                      <a:r>
                        <a:rPr lang="en-US" baseline="0" dirty="0" smtClean="0"/>
                        <a:t> of Public Administration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093578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="" xmlns:a16="http://schemas.microsoft.com/office/drawing/2014/main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88731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5101768"/>
              </p:ext>
            </p:extLst>
          </p:nvPr>
        </p:nvGraphicFramePr>
        <p:xfrm>
          <a:off x="251520" y="1268760"/>
          <a:ext cx="8640960" cy="4252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="" xmlns:a16="http://schemas.microsoft.com/office/drawing/2014/main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="" xmlns:a16="http://schemas.microsoft.com/office/drawing/2014/main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="" xmlns:a16="http://schemas.microsoft.com/office/drawing/2014/main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 smtClean="0"/>
                        <a:t>Validation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Compilation of data gathered for presentation to </a:t>
                      </a:r>
                      <a:r>
                        <a:rPr lang="en-US" dirty="0" err="1" smtClean="0"/>
                        <a:t>multisectoral</a:t>
                      </a:r>
                      <a:r>
                        <a:rPr lang="en-US" dirty="0" smtClean="0"/>
                        <a:t> group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Presentation</a:t>
                      </a:r>
                      <a:r>
                        <a:rPr lang="en-US" baseline="0" dirty="0" smtClean="0"/>
                        <a:t> of data and analytical report to </a:t>
                      </a:r>
                      <a:r>
                        <a:rPr lang="en-US" baseline="0" dirty="0" err="1" smtClean="0"/>
                        <a:t>multisectoral</a:t>
                      </a:r>
                      <a:r>
                        <a:rPr lang="en-US" baseline="0" dirty="0" smtClean="0"/>
                        <a:t>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March 2020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Ministry of Health;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Multisectoral</a:t>
                      </a:r>
                      <a:r>
                        <a:rPr lang="en-US" baseline="0" smtClean="0"/>
                        <a:t> Group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r>
                        <a:rPr lang="en-US" dirty="0"/>
                        <a:t>Process revision / sustainability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="" xmlns:a16="http://schemas.microsoft.com/office/drawing/2014/main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95830089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S2XDK6ZE62HX-2102554853-31</_dlc_DocId>
    <_dlc_DocIdUrl xmlns="f89c1f2e-6fad-4ddb-9b8d-2fc90c6c7eef">
      <Url>https://paho.sharepoint.com/_layouts/15/DocIdRedir.aspx?ID=S2XDK6ZE62HX-2102554853-31</Url>
      <Description>S2XDK6ZE62HX-2102554853-31</Description>
    </_dlc_DocIdUrl>
  </documentManagement>
</p:properties>
</file>

<file path=customXml/itemProps1.xml><?xml version="1.0" encoding="utf-8"?>
<ds:datastoreItem xmlns:ds="http://schemas.openxmlformats.org/officeDocument/2006/customXml" ds:itemID="{96754091-2003-4438-80DE-84F3B6AAFEF5}"/>
</file>

<file path=customXml/itemProps2.xml><?xml version="1.0" encoding="utf-8"?>
<ds:datastoreItem xmlns:ds="http://schemas.openxmlformats.org/officeDocument/2006/customXml" ds:itemID="{C0C0FE1C-F6CF-4EFC-A808-4BB30CFBE3E4}"/>
</file>

<file path=customXml/itemProps3.xml><?xml version="1.0" encoding="utf-8"?>
<ds:datastoreItem xmlns:ds="http://schemas.openxmlformats.org/officeDocument/2006/customXml" ds:itemID="{C36FDC49-D617-4BDF-B8A6-ED3404EC6592}"/>
</file>

<file path=customXml/itemProps4.xml><?xml version="1.0" encoding="utf-8"?>
<ds:datastoreItem xmlns:ds="http://schemas.openxmlformats.org/officeDocument/2006/customXml" ds:itemID="{C5FD0D13-6309-4D54-9815-57C9DAC57E8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1003</TotalTime>
  <Words>430</Words>
  <Application>Microsoft Office PowerPoint</Application>
  <PresentationFormat>On-screen Show (4:3)</PresentationFormat>
  <Paragraphs>103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3_Office Theme</vt:lpstr>
      <vt:lpstr>Waveform</vt:lpstr>
      <vt:lpstr>Group exercise 3: NHWA implementation roadmap </vt:lpstr>
      <vt:lpstr>Roadmap with major steps to be developed</vt:lpstr>
      <vt:lpstr>Roadmap with major steps to be developed</vt:lpstr>
      <vt:lpstr>Roadmap with major steps to be developed</vt:lpstr>
      <vt:lpstr>Roadmap with major steps to be developed</vt:lpstr>
      <vt:lpstr>Roadmap with major steps to be developed</vt:lpstr>
      <vt:lpstr>Roadmap with major steps to be developed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</dc:title>
  <dc:creator>SAARES, Aurora</dc:creator>
  <cp:lastModifiedBy>Oris</cp:lastModifiedBy>
  <cp:revision>13</cp:revision>
  <dcterms:created xsi:type="dcterms:W3CDTF">2019-07-17T11:46:42Z</dcterms:created>
  <dcterms:modified xsi:type="dcterms:W3CDTF">2019-07-19T14:49:30Z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ed7d5fcd-1d81-4edc-88ab-ddd0dc2d0114</vt:lpwstr>
  </property>
</Properties>
</file>